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62" r:id="rId4"/>
    <p:sldId id="269" r:id="rId5"/>
    <p:sldId id="270" r:id="rId6"/>
    <p:sldId id="271" r:id="rId7"/>
    <p:sldId id="274" r:id="rId8"/>
    <p:sldId id="273" r:id="rId9"/>
    <p:sldId id="275" r:id="rId10"/>
    <p:sldId id="276" r:id="rId11"/>
    <p:sldId id="277" r:id="rId12"/>
    <p:sldId id="278" r:id="rId13"/>
    <p:sldId id="279" r:id="rId14"/>
    <p:sldId id="280" r:id="rId15"/>
    <p:sldId id="272" r:id="rId16"/>
    <p:sldId id="265" r:id="rId17"/>
    <p:sldId id="266" r:id="rId18"/>
    <p:sldId id="267" r:id="rId19"/>
    <p:sldId id="268" r:id="rId20"/>
  </p:sldIdLst>
  <p:sldSz cx="9144000" cy="6858000" type="screen4x3"/>
  <p:notesSz cx="6858000" cy="99472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38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86DAC5-F616-4E92-84BE-53F3BD2C0BDB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70A87F1-A54A-4748-A11A-F6C93EDF5D4D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t-BR" b="1" dirty="0" smtClean="0"/>
            <a:t>INSTRUÇÕES PROCESSUAIS</a:t>
          </a:r>
        </a:p>
        <a:p>
          <a:pPr algn="ctr"/>
          <a:r>
            <a:rPr lang="pt-BR" b="1" dirty="0" smtClean="0"/>
            <a:t>663</a:t>
          </a:r>
          <a:endParaRPr lang="pt-BR" b="1" dirty="0"/>
        </a:p>
      </dgm:t>
    </dgm:pt>
    <dgm:pt modelId="{1CBDF125-AFEB-41B8-BF86-28C67A3CF35E}" type="parTrans" cxnId="{38828D3D-5277-4CE6-9405-5BB5C7D12641}">
      <dgm:prSet/>
      <dgm:spPr/>
      <dgm:t>
        <a:bodyPr/>
        <a:lstStyle/>
        <a:p>
          <a:pPr algn="ctr"/>
          <a:endParaRPr lang="pt-BR"/>
        </a:p>
      </dgm:t>
    </dgm:pt>
    <dgm:pt modelId="{18C2B185-78A4-4204-8B6A-DE741230AFFA}" type="sibTrans" cxnId="{38828D3D-5277-4CE6-9405-5BB5C7D12641}">
      <dgm:prSet/>
      <dgm:spPr/>
      <dgm:t>
        <a:bodyPr/>
        <a:lstStyle/>
        <a:p>
          <a:pPr algn="ctr"/>
          <a:endParaRPr lang="pt-BR"/>
        </a:p>
      </dgm:t>
    </dgm:pt>
    <dgm:pt modelId="{088F6CC0-7F83-474B-935E-638E5C55663E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pt-BR" sz="1400" b="1" dirty="0" smtClean="0"/>
        </a:p>
        <a:p>
          <a:pPr algn="ctr"/>
          <a:r>
            <a:rPr lang="pt-BR" sz="1400" b="1" dirty="0" smtClean="0"/>
            <a:t>FISCALIZAÇÕES</a:t>
          </a:r>
        </a:p>
        <a:p>
          <a:pPr algn="ctr"/>
          <a:r>
            <a:rPr lang="pt-BR" sz="1400" b="1" dirty="0" smtClean="0"/>
            <a:t>45</a:t>
          </a:r>
          <a:endParaRPr lang="pt-BR" sz="1400" b="1" dirty="0"/>
        </a:p>
      </dgm:t>
    </dgm:pt>
    <dgm:pt modelId="{BB6A83AF-E565-4073-8197-DAD727BAC06A}" type="parTrans" cxnId="{663F627D-95AD-49CD-BD57-B2339A09C198}">
      <dgm:prSet/>
      <dgm:spPr/>
      <dgm:t>
        <a:bodyPr/>
        <a:lstStyle/>
        <a:p>
          <a:pPr algn="ctr"/>
          <a:endParaRPr lang="pt-BR"/>
        </a:p>
      </dgm:t>
    </dgm:pt>
    <dgm:pt modelId="{E9DB791A-0987-40DC-B406-C345F742847E}" type="sibTrans" cxnId="{663F627D-95AD-49CD-BD57-B2339A09C198}">
      <dgm:prSet/>
      <dgm:spPr/>
      <dgm:t>
        <a:bodyPr/>
        <a:lstStyle/>
        <a:p>
          <a:pPr algn="ctr"/>
          <a:endParaRPr lang="pt-BR"/>
        </a:p>
      </dgm:t>
    </dgm:pt>
    <dgm:pt modelId="{B24E82A6-40FF-40E6-B6E0-2EA3BF110DB2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t-BR" b="1" dirty="0" smtClean="0"/>
            <a:t>Análise de DENÚNCIAS</a:t>
          </a:r>
        </a:p>
        <a:p>
          <a:pPr algn="ctr"/>
          <a:r>
            <a:rPr lang="pt-BR" b="1" dirty="0" smtClean="0"/>
            <a:t>08</a:t>
          </a:r>
          <a:endParaRPr lang="pt-BR" b="1" dirty="0"/>
        </a:p>
      </dgm:t>
    </dgm:pt>
    <dgm:pt modelId="{884613DE-C3C1-449E-B410-47BE842A93C9}" type="parTrans" cxnId="{A2379061-9A8F-4C86-8DFD-1B4C1F2953E4}">
      <dgm:prSet/>
      <dgm:spPr/>
      <dgm:t>
        <a:bodyPr/>
        <a:lstStyle/>
        <a:p>
          <a:pPr algn="ctr"/>
          <a:endParaRPr lang="pt-BR"/>
        </a:p>
      </dgm:t>
    </dgm:pt>
    <dgm:pt modelId="{B6B97F4A-1C2D-4DD0-A4C4-D4E46056A36F}" type="sibTrans" cxnId="{A2379061-9A8F-4C86-8DFD-1B4C1F2953E4}">
      <dgm:prSet/>
      <dgm:spPr/>
      <dgm:t>
        <a:bodyPr/>
        <a:lstStyle/>
        <a:p>
          <a:pPr algn="ctr"/>
          <a:endParaRPr lang="pt-BR"/>
        </a:p>
      </dgm:t>
    </dgm:pt>
    <dgm:pt modelId="{2FB0D4B6-9043-49ED-AA97-3CD706157F6D}">
      <dgm:prSet phldrT="[Texto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t-BR" b="1" dirty="0" smtClean="0"/>
            <a:t>Análise de REPRESENTAÇÕES</a:t>
          </a:r>
        </a:p>
        <a:p>
          <a:pPr algn="ctr"/>
          <a:r>
            <a:rPr lang="pt-BR" b="1" dirty="0" smtClean="0"/>
            <a:t>38</a:t>
          </a:r>
          <a:endParaRPr lang="pt-BR" b="1" dirty="0"/>
        </a:p>
      </dgm:t>
    </dgm:pt>
    <dgm:pt modelId="{7CDEE89B-12C1-4CEA-A512-F1662356B389}" type="parTrans" cxnId="{4763361C-DD8E-4F69-9A6C-A3B68093DADF}">
      <dgm:prSet/>
      <dgm:spPr/>
      <dgm:t>
        <a:bodyPr/>
        <a:lstStyle/>
        <a:p>
          <a:pPr algn="ctr"/>
          <a:endParaRPr lang="pt-BR"/>
        </a:p>
      </dgm:t>
    </dgm:pt>
    <dgm:pt modelId="{1A7AB9BC-30B8-41EB-B3EC-C3AD8A8A95F3}" type="sibTrans" cxnId="{4763361C-DD8E-4F69-9A6C-A3B68093DADF}">
      <dgm:prSet/>
      <dgm:spPr/>
      <dgm:t>
        <a:bodyPr/>
        <a:lstStyle/>
        <a:p>
          <a:pPr algn="ctr"/>
          <a:endParaRPr lang="pt-BR"/>
        </a:p>
      </dgm:t>
    </dgm:pt>
    <dgm:pt modelId="{515CA826-4494-4949-A688-0952DB0EE0A6}">
      <dgm:prSet/>
      <dgm:spPr/>
      <dgm:t>
        <a:bodyPr/>
        <a:lstStyle/>
        <a:p>
          <a:endParaRPr lang="pt-BR"/>
        </a:p>
      </dgm:t>
    </dgm:pt>
    <dgm:pt modelId="{2D96269C-4B73-4954-B88E-3CE78850932D}" type="parTrans" cxnId="{A192B2B6-FB09-4CA5-A772-EA78732E4B36}">
      <dgm:prSet/>
      <dgm:spPr/>
      <dgm:t>
        <a:bodyPr/>
        <a:lstStyle/>
        <a:p>
          <a:pPr algn="ctr"/>
          <a:endParaRPr lang="pt-BR"/>
        </a:p>
      </dgm:t>
    </dgm:pt>
    <dgm:pt modelId="{8610AD4B-7563-4926-9003-BEF3E7BA177E}" type="sibTrans" cxnId="{A192B2B6-FB09-4CA5-A772-EA78732E4B36}">
      <dgm:prSet/>
      <dgm:spPr/>
      <dgm:t>
        <a:bodyPr/>
        <a:lstStyle/>
        <a:p>
          <a:pPr algn="ctr"/>
          <a:endParaRPr lang="pt-BR"/>
        </a:p>
      </dgm:t>
    </dgm:pt>
    <dgm:pt modelId="{AF9B3C2A-AD92-40C1-9008-1FCE9DFD4887}">
      <dgm:prSet/>
      <dgm:spPr/>
      <dgm:t>
        <a:bodyPr/>
        <a:lstStyle/>
        <a:p>
          <a:pPr algn="ctr"/>
          <a:endParaRPr lang="pt-BR"/>
        </a:p>
      </dgm:t>
    </dgm:pt>
    <dgm:pt modelId="{C5E7F090-FEC7-46CA-AD26-DEC7FA95F163}" type="parTrans" cxnId="{E4016CCA-6809-4BED-B0EC-79EDA173B25F}">
      <dgm:prSet/>
      <dgm:spPr/>
      <dgm:t>
        <a:bodyPr/>
        <a:lstStyle/>
        <a:p>
          <a:pPr algn="ctr"/>
          <a:endParaRPr lang="pt-BR"/>
        </a:p>
      </dgm:t>
    </dgm:pt>
    <dgm:pt modelId="{98691549-6C57-4C3B-A680-1949DB8E0377}" type="sibTrans" cxnId="{E4016CCA-6809-4BED-B0EC-79EDA173B25F}">
      <dgm:prSet/>
      <dgm:spPr/>
      <dgm:t>
        <a:bodyPr/>
        <a:lstStyle/>
        <a:p>
          <a:pPr algn="ctr"/>
          <a:endParaRPr lang="pt-BR"/>
        </a:p>
      </dgm:t>
    </dgm:pt>
    <dgm:pt modelId="{5E3BE2DB-490A-4C0D-A60C-12974EDD3B51}">
      <dgm:prSet/>
      <dgm:spPr/>
      <dgm:t>
        <a:bodyPr/>
        <a:lstStyle/>
        <a:p>
          <a:endParaRPr lang="pt-BR"/>
        </a:p>
      </dgm:t>
    </dgm:pt>
    <dgm:pt modelId="{5AF4BC36-AF0E-4A35-AA91-4C82E3D2022B}" type="parTrans" cxnId="{F8998D0C-520B-4405-84CF-0E05701AFAE1}">
      <dgm:prSet/>
      <dgm:spPr/>
      <dgm:t>
        <a:bodyPr/>
        <a:lstStyle/>
        <a:p>
          <a:pPr algn="ctr"/>
          <a:endParaRPr lang="pt-BR"/>
        </a:p>
      </dgm:t>
    </dgm:pt>
    <dgm:pt modelId="{2CBB10D7-AB35-4C35-B163-23CC503DB349}" type="sibTrans" cxnId="{F8998D0C-520B-4405-84CF-0E05701AFAE1}">
      <dgm:prSet/>
      <dgm:spPr/>
      <dgm:t>
        <a:bodyPr/>
        <a:lstStyle/>
        <a:p>
          <a:pPr algn="ctr"/>
          <a:endParaRPr lang="pt-BR"/>
        </a:p>
      </dgm:t>
    </dgm:pt>
    <dgm:pt modelId="{83E515A7-4DD6-4162-8B52-6D00D5CEE1CF}">
      <dgm:prSet/>
      <dgm:spPr/>
      <dgm:t>
        <a:bodyPr/>
        <a:lstStyle/>
        <a:p>
          <a:pPr algn="ctr"/>
          <a:endParaRPr lang="pt-BR"/>
        </a:p>
      </dgm:t>
    </dgm:pt>
    <dgm:pt modelId="{C73054B0-63FB-4EE5-B29A-EC1964798405}" type="parTrans" cxnId="{CB78B87F-A1E8-40C1-A492-B63547483D2F}">
      <dgm:prSet/>
      <dgm:spPr/>
      <dgm:t>
        <a:bodyPr/>
        <a:lstStyle/>
        <a:p>
          <a:pPr algn="ctr"/>
          <a:endParaRPr lang="pt-BR"/>
        </a:p>
      </dgm:t>
    </dgm:pt>
    <dgm:pt modelId="{577D949B-B18E-48B6-AE66-70EC1617C02E}" type="sibTrans" cxnId="{CB78B87F-A1E8-40C1-A492-B63547483D2F}">
      <dgm:prSet/>
      <dgm:spPr/>
      <dgm:t>
        <a:bodyPr/>
        <a:lstStyle/>
        <a:p>
          <a:pPr algn="ctr"/>
          <a:endParaRPr lang="pt-BR"/>
        </a:p>
      </dgm:t>
    </dgm:pt>
    <dgm:pt modelId="{5997AF53-5CC6-4E2E-A294-27CBFADE8CE4}" type="pres">
      <dgm:prSet presAssocID="{C986DAC5-F616-4E92-84BE-53F3BD2C0BD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7651C02-BE3B-4ED1-BBA3-724A8BC45413}" type="pres">
      <dgm:prSet presAssocID="{C70A87F1-A54A-4748-A11A-F6C93EDF5D4D}" presName="centerShape" presStyleLbl="node0" presStyleIdx="0" presStyleCnt="1"/>
      <dgm:spPr/>
      <dgm:t>
        <a:bodyPr/>
        <a:lstStyle/>
        <a:p>
          <a:endParaRPr lang="pt-BR"/>
        </a:p>
      </dgm:t>
    </dgm:pt>
    <dgm:pt modelId="{B96B1078-8349-4C43-90AB-33D2F6AFD84D}" type="pres">
      <dgm:prSet presAssocID="{BB6A83AF-E565-4073-8197-DAD727BAC06A}" presName="Name9" presStyleLbl="parChTrans1D2" presStyleIdx="0" presStyleCnt="3"/>
      <dgm:spPr/>
      <dgm:t>
        <a:bodyPr/>
        <a:lstStyle/>
        <a:p>
          <a:endParaRPr lang="pt-BR"/>
        </a:p>
      </dgm:t>
    </dgm:pt>
    <dgm:pt modelId="{B21B7032-920C-4E0B-8657-74ED1FF7A46E}" type="pres">
      <dgm:prSet presAssocID="{BB6A83AF-E565-4073-8197-DAD727BAC06A}" presName="connTx" presStyleLbl="parChTrans1D2" presStyleIdx="0" presStyleCnt="3"/>
      <dgm:spPr/>
      <dgm:t>
        <a:bodyPr/>
        <a:lstStyle/>
        <a:p>
          <a:endParaRPr lang="pt-BR"/>
        </a:p>
      </dgm:t>
    </dgm:pt>
    <dgm:pt modelId="{942B86D9-CE9E-4E39-904C-994CEB2FB3B1}" type="pres">
      <dgm:prSet presAssocID="{088F6CC0-7F83-474B-935E-638E5C55663E}" presName="node" presStyleLbl="node1" presStyleIdx="0" presStyleCnt="3" custScaleX="122047" custScaleY="84975" custRadScaleRad="100857" custRadScaleInc="110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A5585A-B933-4659-9201-CEFF36092F54}" type="pres">
      <dgm:prSet presAssocID="{884613DE-C3C1-449E-B410-47BE842A93C9}" presName="Name9" presStyleLbl="parChTrans1D2" presStyleIdx="1" presStyleCnt="3"/>
      <dgm:spPr/>
      <dgm:t>
        <a:bodyPr/>
        <a:lstStyle/>
        <a:p>
          <a:endParaRPr lang="pt-BR"/>
        </a:p>
      </dgm:t>
    </dgm:pt>
    <dgm:pt modelId="{51BC9795-D032-4C41-B088-A63BC2597CBD}" type="pres">
      <dgm:prSet presAssocID="{884613DE-C3C1-449E-B410-47BE842A93C9}" presName="connTx" presStyleLbl="parChTrans1D2" presStyleIdx="1" presStyleCnt="3"/>
      <dgm:spPr/>
      <dgm:t>
        <a:bodyPr/>
        <a:lstStyle/>
        <a:p>
          <a:endParaRPr lang="pt-BR"/>
        </a:p>
      </dgm:t>
    </dgm:pt>
    <dgm:pt modelId="{7B4A262F-D715-4755-8176-CD172A6CE59F}" type="pres">
      <dgm:prSet presAssocID="{B24E82A6-40FF-40E6-B6E0-2EA3BF110DB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C1D8D8-2FB2-4E45-8672-80887953530C}" type="pres">
      <dgm:prSet presAssocID="{7CDEE89B-12C1-4CEA-A512-F1662356B389}" presName="Name9" presStyleLbl="parChTrans1D2" presStyleIdx="2" presStyleCnt="3"/>
      <dgm:spPr/>
      <dgm:t>
        <a:bodyPr/>
        <a:lstStyle/>
        <a:p>
          <a:endParaRPr lang="pt-BR"/>
        </a:p>
      </dgm:t>
    </dgm:pt>
    <dgm:pt modelId="{E898703E-5A7A-4512-8991-B82B5E73F7C6}" type="pres">
      <dgm:prSet presAssocID="{7CDEE89B-12C1-4CEA-A512-F1662356B389}" presName="connTx" presStyleLbl="parChTrans1D2" presStyleIdx="2" presStyleCnt="3"/>
      <dgm:spPr/>
      <dgm:t>
        <a:bodyPr/>
        <a:lstStyle/>
        <a:p>
          <a:endParaRPr lang="pt-BR"/>
        </a:p>
      </dgm:t>
    </dgm:pt>
    <dgm:pt modelId="{ADB71315-D51F-4A08-8A5E-C36D3EA7D461}" type="pres">
      <dgm:prSet presAssocID="{2FB0D4B6-9043-49ED-AA97-3CD706157F6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76EF36C-4A73-4AD3-81D8-CFF35EC792F5}" type="presOf" srcId="{B24E82A6-40FF-40E6-B6E0-2EA3BF110DB2}" destId="{7B4A262F-D715-4755-8176-CD172A6CE59F}" srcOrd="0" destOrd="0" presId="urn:microsoft.com/office/officeart/2005/8/layout/radial1"/>
    <dgm:cxn modelId="{4763361C-DD8E-4F69-9A6C-A3B68093DADF}" srcId="{C70A87F1-A54A-4748-A11A-F6C93EDF5D4D}" destId="{2FB0D4B6-9043-49ED-AA97-3CD706157F6D}" srcOrd="2" destOrd="0" parTransId="{7CDEE89B-12C1-4CEA-A512-F1662356B389}" sibTransId="{1A7AB9BC-30B8-41EB-B3EC-C3AD8A8A95F3}"/>
    <dgm:cxn modelId="{7296AAE6-1A88-4158-8D65-B853BF03BF8C}" type="presOf" srcId="{C70A87F1-A54A-4748-A11A-F6C93EDF5D4D}" destId="{67651C02-BE3B-4ED1-BBA3-724A8BC45413}" srcOrd="0" destOrd="0" presId="urn:microsoft.com/office/officeart/2005/8/layout/radial1"/>
    <dgm:cxn modelId="{663F627D-95AD-49CD-BD57-B2339A09C198}" srcId="{C70A87F1-A54A-4748-A11A-F6C93EDF5D4D}" destId="{088F6CC0-7F83-474B-935E-638E5C55663E}" srcOrd="0" destOrd="0" parTransId="{BB6A83AF-E565-4073-8197-DAD727BAC06A}" sibTransId="{E9DB791A-0987-40DC-B406-C345F742847E}"/>
    <dgm:cxn modelId="{6FB788B8-252C-4530-B485-4C667B541943}" type="presOf" srcId="{2FB0D4B6-9043-49ED-AA97-3CD706157F6D}" destId="{ADB71315-D51F-4A08-8A5E-C36D3EA7D461}" srcOrd="0" destOrd="0" presId="urn:microsoft.com/office/officeart/2005/8/layout/radial1"/>
    <dgm:cxn modelId="{F50BE00E-37D3-4FF4-93E7-14C80660E396}" type="presOf" srcId="{884613DE-C3C1-449E-B410-47BE842A93C9}" destId="{0EA5585A-B933-4659-9201-CEFF36092F54}" srcOrd="0" destOrd="0" presId="urn:microsoft.com/office/officeart/2005/8/layout/radial1"/>
    <dgm:cxn modelId="{AF82D9D3-DD42-42F8-96AC-006823AD9452}" type="presOf" srcId="{884613DE-C3C1-449E-B410-47BE842A93C9}" destId="{51BC9795-D032-4C41-B088-A63BC2597CBD}" srcOrd="1" destOrd="0" presId="urn:microsoft.com/office/officeart/2005/8/layout/radial1"/>
    <dgm:cxn modelId="{E4016CCA-6809-4BED-B0EC-79EDA173B25F}" srcId="{C986DAC5-F616-4E92-84BE-53F3BD2C0BDB}" destId="{AF9B3C2A-AD92-40C1-9008-1FCE9DFD4887}" srcOrd="4" destOrd="0" parTransId="{C5E7F090-FEC7-46CA-AD26-DEC7FA95F163}" sibTransId="{98691549-6C57-4C3B-A680-1949DB8E0377}"/>
    <dgm:cxn modelId="{B1F922A2-B225-4249-95BA-DF2CE227DBB9}" type="presOf" srcId="{7CDEE89B-12C1-4CEA-A512-F1662356B389}" destId="{E898703E-5A7A-4512-8991-B82B5E73F7C6}" srcOrd="1" destOrd="0" presId="urn:microsoft.com/office/officeart/2005/8/layout/radial1"/>
    <dgm:cxn modelId="{92BE78C4-99BA-44F6-91F3-FF4E651C891A}" type="presOf" srcId="{C986DAC5-F616-4E92-84BE-53F3BD2C0BDB}" destId="{5997AF53-5CC6-4E2E-A294-27CBFADE8CE4}" srcOrd="0" destOrd="0" presId="urn:microsoft.com/office/officeart/2005/8/layout/radial1"/>
    <dgm:cxn modelId="{38828D3D-5277-4CE6-9405-5BB5C7D12641}" srcId="{C986DAC5-F616-4E92-84BE-53F3BD2C0BDB}" destId="{C70A87F1-A54A-4748-A11A-F6C93EDF5D4D}" srcOrd="0" destOrd="0" parTransId="{1CBDF125-AFEB-41B8-BF86-28C67A3CF35E}" sibTransId="{18C2B185-78A4-4204-8B6A-DE741230AFFA}"/>
    <dgm:cxn modelId="{A2379061-9A8F-4C86-8DFD-1B4C1F2953E4}" srcId="{C70A87F1-A54A-4748-A11A-F6C93EDF5D4D}" destId="{B24E82A6-40FF-40E6-B6E0-2EA3BF110DB2}" srcOrd="1" destOrd="0" parTransId="{884613DE-C3C1-449E-B410-47BE842A93C9}" sibTransId="{B6B97F4A-1C2D-4DD0-A4C4-D4E46056A36F}"/>
    <dgm:cxn modelId="{76411EA7-62ED-4DF8-A606-54D2108C44DA}" type="presOf" srcId="{BB6A83AF-E565-4073-8197-DAD727BAC06A}" destId="{B96B1078-8349-4C43-90AB-33D2F6AFD84D}" srcOrd="0" destOrd="0" presId="urn:microsoft.com/office/officeart/2005/8/layout/radial1"/>
    <dgm:cxn modelId="{A192B2B6-FB09-4CA5-A772-EA78732E4B36}" srcId="{C986DAC5-F616-4E92-84BE-53F3BD2C0BDB}" destId="{515CA826-4494-4949-A688-0952DB0EE0A6}" srcOrd="3" destOrd="0" parTransId="{2D96269C-4B73-4954-B88E-3CE78850932D}" sibTransId="{8610AD4B-7563-4926-9003-BEF3E7BA177E}"/>
    <dgm:cxn modelId="{DCF7551C-246C-4993-94B6-BE78334FA643}" type="presOf" srcId="{BB6A83AF-E565-4073-8197-DAD727BAC06A}" destId="{B21B7032-920C-4E0B-8657-74ED1FF7A46E}" srcOrd="1" destOrd="0" presId="urn:microsoft.com/office/officeart/2005/8/layout/radial1"/>
    <dgm:cxn modelId="{3DC446B2-BD87-4BAD-A971-19A33DD4D9E3}" type="presOf" srcId="{088F6CC0-7F83-474B-935E-638E5C55663E}" destId="{942B86D9-CE9E-4E39-904C-994CEB2FB3B1}" srcOrd="0" destOrd="0" presId="urn:microsoft.com/office/officeart/2005/8/layout/radial1"/>
    <dgm:cxn modelId="{CB78B87F-A1E8-40C1-A492-B63547483D2F}" srcId="{C986DAC5-F616-4E92-84BE-53F3BD2C0BDB}" destId="{83E515A7-4DD6-4162-8B52-6D00D5CEE1CF}" srcOrd="2" destOrd="0" parTransId="{C73054B0-63FB-4EE5-B29A-EC1964798405}" sibTransId="{577D949B-B18E-48B6-AE66-70EC1617C02E}"/>
    <dgm:cxn modelId="{4552A472-33BE-49B0-BDC1-07B63B51D71B}" type="presOf" srcId="{7CDEE89B-12C1-4CEA-A512-F1662356B389}" destId="{7AC1D8D8-2FB2-4E45-8672-80887953530C}" srcOrd="0" destOrd="0" presId="urn:microsoft.com/office/officeart/2005/8/layout/radial1"/>
    <dgm:cxn modelId="{F8998D0C-520B-4405-84CF-0E05701AFAE1}" srcId="{C986DAC5-F616-4E92-84BE-53F3BD2C0BDB}" destId="{5E3BE2DB-490A-4C0D-A60C-12974EDD3B51}" srcOrd="1" destOrd="0" parTransId="{5AF4BC36-AF0E-4A35-AA91-4C82E3D2022B}" sibTransId="{2CBB10D7-AB35-4C35-B163-23CC503DB349}"/>
    <dgm:cxn modelId="{4A93D521-59C1-4821-8FFB-1BA6B88AF42C}" type="presParOf" srcId="{5997AF53-5CC6-4E2E-A294-27CBFADE8CE4}" destId="{67651C02-BE3B-4ED1-BBA3-724A8BC45413}" srcOrd="0" destOrd="0" presId="urn:microsoft.com/office/officeart/2005/8/layout/radial1"/>
    <dgm:cxn modelId="{E22F7F54-857B-4061-8FCF-5DA89EEE6B55}" type="presParOf" srcId="{5997AF53-5CC6-4E2E-A294-27CBFADE8CE4}" destId="{B96B1078-8349-4C43-90AB-33D2F6AFD84D}" srcOrd="1" destOrd="0" presId="urn:microsoft.com/office/officeart/2005/8/layout/radial1"/>
    <dgm:cxn modelId="{154C5E25-D6A1-4F39-ABA9-BF85770903AD}" type="presParOf" srcId="{B96B1078-8349-4C43-90AB-33D2F6AFD84D}" destId="{B21B7032-920C-4E0B-8657-74ED1FF7A46E}" srcOrd="0" destOrd="0" presId="urn:microsoft.com/office/officeart/2005/8/layout/radial1"/>
    <dgm:cxn modelId="{DDD4ECAF-09FB-4269-9957-4B34B5A6F2A3}" type="presParOf" srcId="{5997AF53-5CC6-4E2E-A294-27CBFADE8CE4}" destId="{942B86D9-CE9E-4E39-904C-994CEB2FB3B1}" srcOrd="2" destOrd="0" presId="urn:microsoft.com/office/officeart/2005/8/layout/radial1"/>
    <dgm:cxn modelId="{3D9C1794-6B22-4E5C-A032-5F79EAE77AD4}" type="presParOf" srcId="{5997AF53-5CC6-4E2E-A294-27CBFADE8CE4}" destId="{0EA5585A-B933-4659-9201-CEFF36092F54}" srcOrd="3" destOrd="0" presId="urn:microsoft.com/office/officeart/2005/8/layout/radial1"/>
    <dgm:cxn modelId="{D27F0EC5-84DF-4AEF-91EE-23B0B9DBF5F5}" type="presParOf" srcId="{0EA5585A-B933-4659-9201-CEFF36092F54}" destId="{51BC9795-D032-4C41-B088-A63BC2597CBD}" srcOrd="0" destOrd="0" presId="urn:microsoft.com/office/officeart/2005/8/layout/radial1"/>
    <dgm:cxn modelId="{8D801DC9-BF04-478E-9407-ECB1EDFBB879}" type="presParOf" srcId="{5997AF53-5CC6-4E2E-A294-27CBFADE8CE4}" destId="{7B4A262F-D715-4755-8176-CD172A6CE59F}" srcOrd="4" destOrd="0" presId="urn:microsoft.com/office/officeart/2005/8/layout/radial1"/>
    <dgm:cxn modelId="{DED25787-01B0-4B07-9F8C-EB33EB4ED546}" type="presParOf" srcId="{5997AF53-5CC6-4E2E-A294-27CBFADE8CE4}" destId="{7AC1D8D8-2FB2-4E45-8672-80887953530C}" srcOrd="5" destOrd="0" presId="urn:microsoft.com/office/officeart/2005/8/layout/radial1"/>
    <dgm:cxn modelId="{034BC949-D1D0-48DF-9E58-38E7D36C81C9}" type="presParOf" srcId="{7AC1D8D8-2FB2-4E45-8672-80887953530C}" destId="{E898703E-5A7A-4512-8991-B82B5E73F7C6}" srcOrd="0" destOrd="0" presId="urn:microsoft.com/office/officeart/2005/8/layout/radial1"/>
    <dgm:cxn modelId="{2072C476-DC0F-457A-BDFA-103730A44E55}" type="presParOf" srcId="{5997AF53-5CC6-4E2E-A294-27CBFADE8CE4}" destId="{ADB71315-D51F-4A08-8A5E-C36D3EA7D461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BA20E-B47A-4460-8143-AD8022CBBB67}" type="datetime7">
              <a:rPr lang="pt-BR" smtClean="0"/>
              <a:t>jul-15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93B7B-F163-4F0C-8A02-83DDF42A13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64308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9246E-7841-499D-A4D3-95D054BF7C27}" type="datetime7">
              <a:rPr lang="pt-BR" smtClean="0"/>
              <a:t>jul-15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26FD4-C91A-43EE-8064-AAB135CE57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9537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26FD4-C91A-43EE-8064-AAB135CE57AC}" type="slidenum">
              <a:rPr lang="pt-BR" smtClean="0"/>
              <a:t>1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16E65D1-D39A-4622-A039-B649CE83D440}" type="datetime7">
              <a:rPr lang="pt-BR" smtClean="0"/>
              <a:t>jul-15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6241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26FD4-C91A-43EE-8064-AAB135CE57AC}" type="slidenum">
              <a:rPr lang="pt-BR" smtClean="0"/>
              <a:t>15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8190580-A966-475E-9582-6F2F7FDAD40F}" type="datetime7">
              <a:rPr lang="pt-BR" smtClean="0"/>
              <a:t>jul-15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981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05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14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6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66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38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662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94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5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20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86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39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1082F-2C2F-4154-89E4-378EC662CE2B}" type="datetimeFigureOut">
              <a:rPr lang="pt-BR" smtClean="0"/>
              <a:pPr/>
              <a:t>10/07/2015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29C26-8A4B-4292-BDBB-BE3E4F66B1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24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215877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663300"/>
                </a:solidFill>
              </a:rPr>
              <a:t>O CONTROLE EXTERNO E SEUS INSTRUMENTOS DE FISCALIZAÇÃO</a:t>
            </a:r>
            <a:endParaRPr lang="pt-BR" b="1" dirty="0">
              <a:solidFill>
                <a:srgbClr val="6633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55776" y="4293096"/>
            <a:ext cx="640080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pt-BR" sz="2400" b="1" dirty="0" smtClean="0">
                <a:solidFill>
                  <a:srgbClr val="996633"/>
                </a:solidFill>
              </a:rPr>
              <a:t>GERÊNCIA DE FISCALIZAÇÃO</a:t>
            </a:r>
            <a:endParaRPr lang="pt-BR" sz="2400" b="1" dirty="0">
              <a:solidFill>
                <a:srgbClr val="996633"/>
              </a:solidFill>
            </a:endParaRPr>
          </a:p>
          <a:p>
            <a:pPr algn="r"/>
            <a:r>
              <a:rPr lang="pt-BR" sz="2400" b="1" dirty="0" smtClean="0">
                <a:solidFill>
                  <a:srgbClr val="996633"/>
                </a:solidFill>
              </a:rPr>
              <a:t>Ana Paula de Araújo Rocha</a:t>
            </a:r>
          </a:p>
          <a:p>
            <a:pPr algn="r"/>
            <a:r>
              <a:rPr lang="pt-BR" sz="2400" b="1" dirty="0" smtClean="0">
                <a:solidFill>
                  <a:srgbClr val="996633"/>
                </a:solidFill>
              </a:rPr>
              <a:t>aparaujo@tce.go.gov.br</a:t>
            </a:r>
          </a:p>
          <a:p>
            <a:pPr algn="r"/>
            <a:r>
              <a:rPr lang="pt-BR" sz="2400" b="1" dirty="0" smtClean="0">
                <a:solidFill>
                  <a:srgbClr val="996633"/>
                </a:solidFill>
              </a:rPr>
              <a:t>3201.9058</a:t>
            </a:r>
            <a:endParaRPr lang="pt-BR" sz="2400" b="1" dirty="0" smtClean="0">
              <a:solidFill>
                <a:srgbClr val="996633"/>
              </a:solidFill>
            </a:endParaRPr>
          </a:p>
          <a:p>
            <a:endParaRPr lang="pt-BR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2" descr="C:\Users\wyone\Desktop\Imagem1 - Cóp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7384"/>
            <a:ext cx="914400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6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008111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71600" y="242020"/>
            <a:ext cx="7848871" cy="58512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28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3100" b="1" dirty="0">
                <a:solidFill>
                  <a:srgbClr val="663300"/>
                </a:solidFill>
              </a:rPr>
              <a:t>3</a:t>
            </a:r>
            <a:r>
              <a:rPr lang="pt-BR" sz="3100" b="1" dirty="0" smtClean="0">
                <a:solidFill>
                  <a:srgbClr val="663300"/>
                </a:solidFill>
              </a:rPr>
              <a:t>- Inspeções (art. 241 RITCE)</a:t>
            </a:r>
          </a:p>
          <a:p>
            <a:pPr marL="0" indent="0" algn="just">
              <a:buNone/>
            </a:pPr>
            <a:endParaRPr lang="pt-BR" sz="2400" b="1" u="sng" dirty="0" smtClean="0"/>
          </a:p>
          <a:p>
            <a:pPr algn="just"/>
            <a:r>
              <a:rPr lang="pt-BR" sz="2400" b="1" dirty="0" smtClean="0"/>
              <a:t> </a:t>
            </a:r>
            <a:r>
              <a:rPr lang="pt-BR" sz="2800" b="1" dirty="0" smtClean="0"/>
              <a:t>Suprir omissões e lacunas de informações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algn="just"/>
            <a:r>
              <a:rPr lang="pt-BR" sz="2800" b="1" dirty="0" smtClean="0"/>
              <a:t>Esclarecer dúvidas</a:t>
            </a:r>
          </a:p>
          <a:p>
            <a:pPr algn="just"/>
            <a:endParaRPr lang="pt-BR" sz="2800" b="1" dirty="0" smtClean="0"/>
          </a:p>
          <a:p>
            <a:pPr algn="just"/>
            <a:r>
              <a:rPr lang="pt-BR" sz="2800" b="1" dirty="0" smtClean="0"/>
              <a:t>Apurar denúncias ou representações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algn="just"/>
            <a:r>
              <a:rPr lang="pt-BR" sz="2800" b="1" dirty="0" smtClean="0"/>
              <a:t>Subsidiar os atos sujeitos a registro</a:t>
            </a:r>
            <a:endParaRPr lang="pt-BR" sz="2800" b="1" dirty="0"/>
          </a:p>
          <a:p>
            <a:pPr marL="0" indent="0" algn="just">
              <a:buNone/>
            </a:pPr>
            <a:endParaRPr lang="pt-BR" sz="2000" b="1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39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008111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71600" y="242020"/>
            <a:ext cx="7848871" cy="58512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3100" b="1" dirty="0" smtClean="0">
                <a:solidFill>
                  <a:srgbClr val="663300"/>
                </a:solidFill>
              </a:rPr>
              <a:t>4 – Acompanhamentos (art. 242 RITCE)</a:t>
            </a:r>
            <a:endParaRPr lang="pt-BR" sz="2400" b="1" u="sng" dirty="0" smtClean="0"/>
          </a:p>
          <a:p>
            <a:pPr marL="0" indent="0" algn="just">
              <a:buNone/>
            </a:pPr>
            <a:endParaRPr lang="pt-BR" sz="2400" b="1" dirty="0"/>
          </a:p>
          <a:p>
            <a:pPr marL="0" indent="0" algn="just">
              <a:buNone/>
            </a:pPr>
            <a:r>
              <a:rPr lang="pt-BR" sz="2400" b="1" dirty="0" smtClean="0"/>
              <a:t>Examinar ao longo de um </a:t>
            </a:r>
            <a:r>
              <a:rPr lang="pt-BR" sz="2400" b="1" u="sng" dirty="0" smtClean="0"/>
              <a:t>período predeterminado</a:t>
            </a:r>
            <a:r>
              <a:rPr lang="pt-BR" sz="2400" b="1" dirty="0" smtClean="0"/>
              <a:t>:</a:t>
            </a:r>
          </a:p>
          <a:p>
            <a:pPr marL="0" indent="0" algn="just">
              <a:buNone/>
            </a:pPr>
            <a:endParaRPr lang="pt-BR" sz="2400" b="1" dirty="0"/>
          </a:p>
          <a:p>
            <a:pPr marL="0" indent="0" algn="just">
              <a:buNone/>
            </a:pPr>
            <a:r>
              <a:rPr lang="pt-BR" sz="2400" b="1" dirty="0" smtClean="0"/>
              <a:t>I- a legalidade e legitimidade dos atos de gestão, quanto aos aspecto contábil, financeiro, orçamentário e patrimonial;</a:t>
            </a:r>
          </a:p>
          <a:p>
            <a:pPr marL="0" indent="0" algn="just">
              <a:buNone/>
            </a:pPr>
            <a:endParaRPr lang="pt-BR" sz="2400" b="1" dirty="0"/>
          </a:p>
          <a:p>
            <a:pPr marL="0" indent="0" algn="just">
              <a:buNone/>
            </a:pPr>
            <a:r>
              <a:rPr lang="pt-BR" sz="2400" b="1" dirty="0" smtClean="0"/>
              <a:t>II - o desempenho dos órgãos e entidades sujeitos à jurisdição do TCE, assim como dos sistemas, programas, projetos e atividades governamentais, quantos aos aspectos da economicidade, eficiência e eficácia dos atos praticados</a:t>
            </a:r>
          </a:p>
          <a:p>
            <a:pPr marL="0" indent="0" algn="just">
              <a:buNone/>
            </a:pPr>
            <a:endParaRPr lang="pt-BR" sz="2400" b="1" u="sng" dirty="0"/>
          </a:p>
          <a:p>
            <a:pPr marL="0" indent="0" algn="just">
              <a:buNone/>
            </a:pPr>
            <a:endParaRPr lang="pt-BR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15032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008111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71600" y="242020"/>
            <a:ext cx="7848871" cy="58512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3100" b="1" dirty="0" smtClean="0">
                <a:solidFill>
                  <a:srgbClr val="663300"/>
                </a:solidFill>
              </a:rPr>
              <a:t>5 – Monitoramentos (art. 244 RITCE)</a:t>
            </a:r>
            <a:endParaRPr lang="pt-BR" sz="2400" b="1" u="sng" dirty="0" smtClean="0"/>
          </a:p>
          <a:p>
            <a:pPr marL="0" indent="0" algn="just">
              <a:buNone/>
            </a:pPr>
            <a:endParaRPr lang="pt-BR" sz="2400" b="1" dirty="0" smtClean="0"/>
          </a:p>
          <a:p>
            <a:pPr marL="0" indent="0" algn="just">
              <a:buNone/>
            </a:pPr>
            <a:r>
              <a:rPr lang="pt-BR" sz="2800" b="1" dirty="0" smtClean="0"/>
              <a:t>É </a:t>
            </a:r>
            <a:r>
              <a:rPr lang="pt-BR" sz="2800" b="1" dirty="0"/>
              <a:t>a ação de verificação do cumprimento de deliberações expedidas pelo Tribunal e dos resultados delas advindos. É o instrumento de fiscalização utilizado </a:t>
            </a:r>
            <a:r>
              <a:rPr lang="pt-BR" sz="2800" b="1" dirty="0" smtClean="0"/>
              <a:t>para </a:t>
            </a:r>
            <a:r>
              <a:rPr lang="pt-BR" sz="2800" b="1" dirty="0"/>
              <a:t>verificar o cumprimento de suas deliberações e os resultados delas advindos. </a:t>
            </a:r>
            <a:endParaRPr lang="pt-BR" sz="2800" b="1" dirty="0" smtClean="0"/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/>
              <a:t>São </a:t>
            </a:r>
            <a:r>
              <a:rPr lang="pt-BR" sz="2800" b="1" dirty="0"/>
              <a:t>objetos de monitoramento toda e qualquer decisão do Tribunal que resulte em </a:t>
            </a:r>
            <a:r>
              <a:rPr lang="pt-BR" sz="2800" b="1" dirty="0" smtClean="0"/>
              <a:t>determinações/recomendações </a:t>
            </a:r>
            <a:r>
              <a:rPr lang="pt-BR" sz="2800" b="1" dirty="0"/>
              <a:t>a serem cumpridas pelo </a:t>
            </a:r>
            <a:r>
              <a:rPr lang="pt-BR" sz="2800" b="1" dirty="0" smtClean="0"/>
              <a:t>jurisdicionado </a:t>
            </a:r>
            <a:endParaRPr lang="pt-BR" sz="28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6735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008111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71601" y="242020"/>
            <a:ext cx="7704856" cy="57792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100" b="1" dirty="0" smtClean="0">
                <a:solidFill>
                  <a:srgbClr val="663300"/>
                </a:solidFill>
              </a:rPr>
              <a:t>INSTRUÇÃO PROCESSUAL</a:t>
            </a:r>
            <a:endParaRPr lang="pt-BR" sz="2800" b="1" u="sng" dirty="0"/>
          </a:p>
          <a:p>
            <a:pPr marL="0" indent="0" algn="ctr">
              <a:buNone/>
            </a:pPr>
            <a:endParaRPr lang="pt-BR" sz="3100" b="1" dirty="0" smtClean="0">
              <a:solidFill>
                <a:srgbClr val="663300"/>
              </a:solidFill>
            </a:endParaRPr>
          </a:p>
          <a:p>
            <a:pPr marL="0" indent="0" algn="just">
              <a:buNone/>
            </a:pPr>
            <a:r>
              <a:rPr lang="pt-BR" altLang="pt-BR" sz="2800" b="1" dirty="0" smtClean="0"/>
              <a:t>“Documento </a:t>
            </a:r>
            <a:r>
              <a:rPr lang="pt-BR" altLang="pt-BR" sz="2800" b="1" dirty="0"/>
              <a:t>elaborado com o propósito de oferecer subsídios técnicos ao Tribunal para o julgamento de contas, à apreciação de processos referentes aos órgãos, entidades e agentes que estão sob a jurisdição e para o pronunciamento acerca de matéria que, por exigência legal, deva ser objeto de sua manifestação</a:t>
            </a:r>
            <a:r>
              <a:rPr lang="pt-BR" altLang="pt-BR" sz="2800" b="1" i="1" dirty="0"/>
              <a:t>”. </a:t>
            </a:r>
            <a:r>
              <a:rPr lang="pt-BR" altLang="pt-BR" sz="2800" i="1" dirty="0"/>
              <a:t>(Portaria - </a:t>
            </a:r>
            <a:r>
              <a:rPr lang="pt-BR" altLang="pt-BR" sz="2800" i="1" dirty="0" err="1"/>
              <a:t>Segecex</a:t>
            </a:r>
            <a:r>
              <a:rPr lang="pt-BR" altLang="pt-BR" sz="2800" i="1" dirty="0"/>
              <a:t> nº 28, de 7 de dezembro de 2010- TCU </a:t>
            </a:r>
            <a:r>
              <a:rPr lang="pt-BR" altLang="pt-BR" sz="2800" i="1" dirty="0" smtClean="0"/>
              <a:t>)</a:t>
            </a:r>
            <a:endParaRPr lang="pt-BR" altLang="pt-BR" sz="2800" i="1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049180"/>
            <a:ext cx="2767015" cy="1605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2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008111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71601" y="242020"/>
            <a:ext cx="7704856" cy="57792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3100" b="1" dirty="0" smtClean="0">
                <a:solidFill>
                  <a:srgbClr val="663300"/>
                </a:solidFill>
              </a:rPr>
              <a:t>PLANO DE FISCALIZAÇÃO ANUAL</a:t>
            </a:r>
          </a:p>
          <a:p>
            <a:pPr marL="0" indent="0" algn="ctr">
              <a:buNone/>
            </a:pPr>
            <a:endParaRPr lang="pt-BR" sz="3100" b="1" dirty="0" smtClean="0">
              <a:solidFill>
                <a:srgbClr val="663300"/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/>
              <a:t>Projetado pela Secretaria de Controle Externo, está estruturado com base nos conceitos de visão sistêmica e de gestão de processos e é composto de três peças inter-relacionadas e complementares:</a:t>
            </a:r>
          </a:p>
          <a:p>
            <a:pPr marL="0" indent="0" algn="just">
              <a:buNone/>
            </a:pPr>
            <a:endParaRPr lang="pt-BR" sz="2800" b="1" dirty="0">
              <a:solidFill>
                <a:srgbClr val="663300"/>
              </a:solidFill>
            </a:endParaRPr>
          </a:p>
          <a:p>
            <a:pPr marL="0" indent="0" algn="just">
              <a:buNone/>
            </a:pPr>
            <a:r>
              <a:rPr lang="pt-BR" sz="2800" b="1" u="sng" dirty="0" smtClean="0">
                <a:solidFill>
                  <a:srgbClr val="FF0000"/>
                </a:solidFill>
              </a:rPr>
              <a:t>Macro Plano</a:t>
            </a:r>
            <a:r>
              <a:rPr lang="pt-BR" sz="2800" b="1" dirty="0" smtClean="0">
                <a:solidFill>
                  <a:srgbClr val="FF0000"/>
                </a:solidFill>
              </a:rPr>
              <a:t>: </a:t>
            </a:r>
            <a:r>
              <a:rPr lang="pt-BR" sz="2800" b="1" dirty="0" smtClean="0"/>
              <a:t>apresenta orientações básicas para elaboração do tático e operacional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u="sng" dirty="0" smtClean="0">
                <a:solidFill>
                  <a:srgbClr val="FF0000"/>
                </a:solidFill>
              </a:rPr>
              <a:t>Plano Tático e Operacional</a:t>
            </a:r>
            <a:r>
              <a:rPr lang="pt-BR" sz="2800" b="1" dirty="0" smtClean="0">
                <a:solidFill>
                  <a:srgbClr val="FF0000"/>
                </a:solidFill>
              </a:rPr>
              <a:t>: </a:t>
            </a:r>
            <a:r>
              <a:rPr lang="pt-BR" sz="2800" b="1" dirty="0" smtClean="0"/>
              <a:t>Elaborados pelas Gerências para cada semestre do exercício, levando em conta os recursos de fiscalização, as demandas, a conveniência e a oportunidade para atuar.</a:t>
            </a:r>
          </a:p>
          <a:p>
            <a:pPr marL="0" indent="0" algn="just">
              <a:buNone/>
            </a:pPr>
            <a:r>
              <a:rPr lang="pt-BR" sz="2800" b="1" dirty="0" smtClean="0"/>
              <a:t>Deverão conter os objetos de fiscalização e os instrumentos mais adequados para cada um.</a:t>
            </a:r>
          </a:p>
          <a:p>
            <a:pPr marL="0" indent="0" algn="ctr">
              <a:buNone/>
            </a:pPr>
            <a:endParaRPr lang="pt-BR" sz="3100" b="1" dirty="0" smtClean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95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755910"/>
              </p:ext>
            </p:extLst>
          </p:nvPr>
        </p:nvGraphicFramePr>
        <p:xfrm>
          <a:off x="1496176" y="1196752"/>
          <a:ext cx="7231768" cy="5180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8955"/>
                <a:gridCol w="1702358"/>
                <a:gridCol w="3290455"/>
              </a:tblGrid>
              <a:tr h="816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INSTRUMENTO DE FISCALIZAÇÃO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QUANTITATIVO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UNIDADE JURISDICIONADA</a:t>
                      </a:r>
                      <a:endParaRPr lang="pt-BR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23764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</a:rPr>
                        <a:t>AUDITORIA DE REGULARIDADE</a:t>
                      </a:r>
                      <a:endParaRPr lang="pt-BR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endParaRPr lang="pt-BR" sz="1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 smtClean="0">
                          <a:solidFill>
                            <a:schemeClr val="tx1"/>
                          </a:solidFill>
                          <a:effectLst/>
                        </a:rPr>
                        <a:t>GOIASINDUSTRIAL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Tribunal de Justiça de Goiás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Secretaria de Educação, Cultura e Esporte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Secretaria da Saúde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AGECOM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Secretaria de Desenvolvimento Econômico, Científico e Tecnológico e de Agricultura, Pecuária e Irrigação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METROBUS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GOIASTURISMO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AGETOP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632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tx1"/>
                          </a:solidFill>
                          <a:effectLst/>
                        </a:rPr>
                        <a:t>AUDITORIA OPERACIONAL</a:t>
                      </a:r>
                      <a:endParaRPr lang="pt-BR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BR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endParaRPr lang="pt-BR" sz="1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 smtClean="0">
                          <a:solidFill>
                            <a:schemeClr val="tx1"/>
                          </a:solidFill>
                          <a:effectLst/>
                        </a:rPr>
                        <a:t>EMATER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AGRODEFESA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Secretaria de Segurança Pública e Administração Penitenciária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Secretaria da Mulher, do Desenvolvimento Social, da Igualdade Racial, dos Direitos Humanos e do </a:t>
                      </a:r>
                      <a:r>
                        <a:rPr lang="pt-BR" sz="1000" b="1" dirty="0" smtClean="0">
                          <a:solidFill>
                            <a:schemeClr val="tx1"/>
                          </a:solidFill>
                          <a:effectLst/>
                        </a:rPr>
                        <a:t>Trabalho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 smtClean="0">
                          <a:solidFill>
                            <a:schemeClr val="tx1"/>
                          </a:solidFill>
                          <a:effectLst/>
                        </a:rPr>
                        <a:t>Secretaria</a:t>
                      </a:r>
                      <a:r>
                        <a:rPr lang="pt-BR" sz="10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da Saúde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979712" y="260648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663300"/>
                </a:solidFill>
              </a:rPr>
              <a:t>FISCALIZAÇÕES 2014</a:t>
            </a:r>
            <a:endParaRPr lang="pt-BR" sz="2400" b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733078"/>
              </p:ext>
            </p:extLst>
          </p:nvPr>
        </p:nvGraphicFramePr>
        <p:xfrm>
          <a:off x="1356803" y="1925261"/>
          <a:ext cx="7427911" cy="4381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9681"/>
                <a:gridCol w="1748530"/>
                <a:gridCol w="3379700"/>
              </a:tblGrid>
              <a:tr h="10097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MONITORAMENTO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50" marR="658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50" marR="658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endParaRPr lang="pt-BR" sz="1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 smtClean="0">
                          <a:solidFill>
                            <a:schemeClr val="tx1"/>
                          </a:solidFill>
                          <a:effectLst/>
                        </a:rPr>
                        <a:t>DETRAN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Secretaria de Segurança Pública e Administração Penitenciária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CELG-D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50" marR="6585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414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chemeClr val="tx1"/>
                          </a:solidFill>
                          <a:effectLst/>
                        </a:rPr>
                        <a:t>INSPEÇÃO</a:t>
                      </a:r>
                      <a:endParaRPr lang="pt-BR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50" marR="658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50" marR="658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endParaRPr lang="pt-BR" sz="1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 err="1" smtClean="0">
                          <a:solidFill>
                            <a:schemeClr val="tx1"/>
                          </a:solidFill>
                          <a:effectLst/>
                        </a:rPr>
                        <a:t>Assembléia</a:t>
                      </a:r>
                      <a:r>
                        <a:rPr lang="pt-BR" sz="10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Legislativa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IPASGO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Agência Estadual de Turismo – GOIÁSTURISMO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50" marR="6585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019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chemeClr val="tx1"/>
                          </a:solidFill>
                          <a:effectLst/>
                        </a:rPr>
                        <a:t>ACOMPANHAMENTO DE CONCURSO PÚBLICO</a:t>
                      </a:r>
                      <a:endParaRPr lang="pt-BR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50" marR="658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50" marR="658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endParaRPr lang="pt-BR" sz="1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 smtClean="0">
                          <a:solidFill>
                            <a:schemeClr val="tx1"/>
                          </a:solidFill>
                          <a:effectLst/>
                        </a:rPr>
                        <a:t>SEGPLAN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Secretaria de Educação, Cultura e Esporte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Secretaria de Desenvolvimento Econômico, Científico e Tecnológico e de Agricultura, Pecuária e Irrigação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TCM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Ministério Público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Ministério Público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SANEAGO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SEGPLAN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UEG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50" marR="6585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358477"/>
              </p:ext>
            </p:extLst>
          </p:nvPr>
        </p:nvGraphicFramePr>
        <p:xfrm>
          <a:off x="1356803" y="980728"/>
          <a:ext cx="7446530" cy="876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5445"/>
                <a:gridCol w="1752913"/>
                <a:gridCol w="3388172"/>
              </a:tblGrid>
              <a:tr h="8477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INSTRUMENTO DE FISCALIZAÇÃO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QUANTITATIVO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UNIDADE JURISDICIONADA</a:t>
                      </a:r>
                      <a:endParaRPr lang="pt-BR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0712"/>
            <a:ext cx="6261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735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531864"/>
              </p:ext>
            </p:extLst>
          </p:nvPr>
        </p:nvGraphicFramePr>
        <p:xfrm>
          <a:off x="1368568" y="2081713"/>
          <a:ext cx="7329487" cy="4151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9209"/>
                <a:gridCol w="1725361"/>
                <a:gridCol w="3334917"/>
              </a:tblGrid>
              <a:tr h="15965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ACOMPANHAMENTO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78" marR="64978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78" marR="64978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endParaRPr lang="pt-BR" sz="11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100" b="1" dirty="0" smtClean="0">
                          <a:solidFill>
                            <a:schemeClr val="tx1"/>
                          </a:solidFill>
                          <a:effectLst/>
                        </a:rPr>
                        <a:t>PRO-LIQUIDAÇÃO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AGR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Secretaria de Segurança Pública e Administração </a:t>
                      </a:r>
                      <a:r>
                        <a:rPr lang="pt-BR" sz="1100" b="1" dirty="0" smtClean="0">
                          <a:solidFill>
                            <a:schemeClr val="tx1"/>
                          </a:solidFill>
                          <a:effectLst/>
                        </a:rPr>
                        <a:t>Penitenciária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100" b="1" dirty="0" smtClean="0">
                          <a:solidFill>
                            <a:schemeClr val="tx1"/>
                          </a:solidFill>
                          <a:effectLst/>
                        </a:rPr>
                        <a:t>Secretaria da Saúde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78" marR="64978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579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LEVANTAMENTO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78" marR="64978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78" marR="64978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endParaRPr lang="pt-BR" sz="11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100" b="1" dirty="0" smtClean="0">
                          <a:solidFill>
                            <a:schemeClr val="tx1"/>
                          </a:solidFill>
                          <a:effectLst/>
                        </a:rPr>
                        <a:t>GOIASPREV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Agência de Fomento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78" marR="64978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5965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REPRESENTAÇÕES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78" marR="64978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78" marR="64978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endParaRPr lang="pt-BR" sz="11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100" b="1" dirty="0" smtClean="0">
                          <a:solidFill>
                            <a:schemeClr val="tx1"/>
                          </a:solidFill>
                          <a:effectLst/>
                        </a:rPr>
                        <a:t>SEGPLAN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Secretaria de Desenvolvimento Econômico, Científico e Tecnológico e de Agricultura, Pecuária e Irrigação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78" marR="64978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407645"/>
              </p:ext>
            </p:extLst>
          </p:nvPr>
        </p:nvGraphicFramePr>
        <p:xfrm>
          <a:off x="1403647" y="1124744"/>
          <a:ext cx="7272809" cy="876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1661"/>
                <a:gridCol w="1712019"/>
                <a:gridCol w="3309129"/>
              </a:tblGrid>
              <a:tr h="816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INSTRUMENTO DE FISCALIZAÇÃO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QUANTITATIVO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UNIDADE JURISDICIONADA</a:t>
                      </a:r>
                      <a:endParaRPr lang="pt-BR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0712"/>
            <a:ext cx="6261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1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548680"/>
            <a:ext cx="7632848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314941431"/>
              </p:ext>
            </p:extLst>
          </p:nvPr>
        </p:nvGraphicFramePr>
        <p:xfrm>
          <a:off x="2195736" y="1473899"/>
          <a:ext cx="5904656" cy="411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2699792" y="260647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 smtClean="0">
                <a:solidFill>
                  <a:srgbClr val="663300"/>
                </a:solidFill>
              </a:rPr>
              <a:t>GERÊNCIA DE FISCALIZAÇÃO</a:t>
            </a:r>
          </a:p>
          <a:p>
            <a:pPr algn="ctr"/>
            <a:r>
              <a:rPr lang="pt-BR" sz="2400" b="1" dirty="0" smtClean="0">
                <a:solidFill>
                  <a:srgbClr val="663300"/>
                </a:solidFill>
              </a:rPr>
              <a:t>Ações de fiscalizações desenvolvidas em 2014</a:t>
            </a:r>
            <a:endParaRPr lang="pt-BR" sz="2400" b="1" dirty="0">
              <a:solidFill>
                <a:srgbClr val="6633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411760" y="5661248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VOLUME DE RECURSOS FISCALIZADOS</a:t>
            </a:r>
          </a:p>
          <a:p>
            <a:pPr algn="ctr"/>
            <a:r>
              <a:rPr lang="pt-BR" b="1" dirty="0" smtClean="0"/>
              <a:t>R$ 6.029.625.047,70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1180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861370" y="593304"/>
            <a:ext cx="7920880" cy="5665386"/>
          </a:xfrm>
        </p:spPr>
        <p:txBody>
          <a:bodyPr>
            <a:noAutofit/>
          </a:bodyPr>
          <a:lstStyle/>
          <a:p>
            <a:pPr algn="just"/>
            <a:r>
              <a:rPr lang="pt-BR" sz="1400" dirty="0" smtClean="0"/>
              <a:t>Capacitação</a:t>
            </a:r>
            <a:r>
              <a:rPr lang="pt-BR" sz="1400" dirty="0"/>
              <a:t>:  Treinamento na ferramenta B.O. (Business </a:t>
            </a:r>
            <a:r>
              <a:rPr lang="pt-BR" sz="1400" dirty="0" err="1"/>
              <a:t>Objetcts</a:t>
            </a:r>
            <a:r>
              <a:rPr lang="pt-BR" sz="1400" dirty="0"/>
              <a:t>), promovido pelo ILB</a:t>
            </a:r>
          </a:p>
          <a:p>
            <a:pPr algn="just"/>
            <a:endParaRPr lang="pt-BR" sz="1400" dirty="0"/>
          </a:p>
          <a:p>
            <a:pPr algn="just"/>
            <a:r>
              <a:rPr lang="pt-BR" sz="1400" dirty="0" smtClean="0"/>
              <a:t>Capacitação</a:t>
            </a:r>
            <a:r>
              <a:rPr lang="pt-BR" sz="1400" dirty="0"/>
              <a:t>: Participação no Encontro sobre o 3º Módulo de Controle Externo do Sistema de Informações sobre Orçamentos Públicos em Saúde/SIOPS. em Brasília, no Auditório Carlyle Guerra de Macedo da Organização Pan-Americana da Saúde</a:t>
            </a:r>
            <a:r>
              <a:rPr lang="pt-BR" sz="1400" dirty="0" smtClean="0"/>
              <a:t>,</a:t>
            </a:r>
          </a:p>
          <a:p>
            <a:pPr algn="just"/>
            <a:endParaRPr lang="pt-BR" sz="1400" dirty="0"/>
          </a:p>
          <a:p>
            <a:pPr algn="just"/>
            <a:r>
              <a:rPr lang="pt-BR" sz="1400" dirty="0" smtClean="0"/>
              <a:t>Capacitação</a:t>
            </a:r>
            <a:r>
              <a:rPr lang="pt-BR" sz="1400" dirty="0"/>
              <a:t>:  WORKSHOP em Brasília, sobre avaliação da governança da segurança pública, seguindo o modelo de atuação coordenada do TCU com os outros tribunais de contas estaduais, nas dependências do Instituto Serzedelo </a:t>
            </a:r>
            <a:r>
              <a:rPr lang="pt-BR" sz="1400" dirty="0" smtClean="0"/>
              <a:t>Correa.</a:t>
            </a:r>
          </a:p>
          <a:p>
            <a:pPr algn="just"/>
            <a:endParaRPr lang="pt-BR" sz="1400" dirty="0"/>
          </a:p>
          <a:p>
            <a:pPr algn="just"/>
            <a:r>
              <a:rPr lang="pt-BR" sz="1400" dirty="0" smtClean="0"/>
              <a:t>Desenvolvimento </a:t>
            </a:r>
            <a:r>
              <a:rPr lang="pt-BR" sz="1400" dirty="0"/>
              <a:t>de metodologia/procedimento gerencial para executar o Plano de Redução do Tempo de Tramitação de Processos na </a:t>
            </a:r>
            <a:r>
              <a:rPr lang="pt-BR" sz="1400" dirty="0" err="1"/>
              <a:t>Ger</a:t>
            </a:r>
            <a:r>
              <a:rPr lang="pt-BR" sz="1400" dirty="0"/>
              <a:t>-Fiscalização</a:t>
            </a:r>
            <a:r>
              <a:rPr lang="pt-BR" sz="1400" dirty="0" smtClean="0"/>
              <a:t>.</a:t>
            </a:r>
          </a:p>
          <a:p>
            <a:pPr algn="just"/>
            <a:endParaRPr lang="pt-BR" sz="1400" dirty="0"/>
          </a:p>
          <a:p>
            <a:pPr algn="just"/>
            <a:r>
              <a:rPr lang="pt-BR" sz="1400" dirty="0" smtClean="0"/>
              <a:t>Desenvolvimento </a:t>
            </a:r>
            <a:r>
              <a:rPr lang="pt-BR" sz="1400" dirty="0"/>
              <a:t>de sistema de feedback gerencial para o Plano de Redução de Estoque de Processos da </a:t>
            </a:r>
            <a:r>
              <a:rPr lang="pt-BR" sz="1400" dirty="0" err="1"/>
              <a:t>Ger</a:t>
            </a:r>
            <a:r>
              <a:rPr lang="pt-BR" sz="1400" dirty="0"/>
              <a:t>-Fiscalização do Plano Tático de 2014</a:t>
            </a:r>
            <a:r>
              <a:rPr lang="pt-BR" sz="1400" dirty="0" smtClean="0"/>
              <a:t>.</a:t>
            </a:r>
          </a:p>
          <a:p>
            <a:pPr algn="just"/>
            <a:endParaRPr lang="pt-BR" sz="1400" dirty="0"/>
          </a:p>
          <a:p>
            <a:pPr algn="just"/>
            <a:r>
              <a:rPr lang="pt-BR" sz="1400" dirty="0" smtClean="0"/>
              <a:t>Desenvolvimento </a:t>
            </a:r>
            <a:r>
              <a:rPr lang="pt-BR" sz="1400" dirty="0"/>
              <a:t>de metodologia/procedimento gerencial para mensurar e melhorar a produtividade da </a:t>
            </a:r>
            <a:r>
              <a:rPr lang="pt-BR" sz="1400" dirty="0" err="1"/>
              <a:t>Ger</a:t>
            </a:r>
            <a:r>
              <a:rPr lang="pt-BR" sz="1400" dirty="0"/>
              <a:t>-Fiscalização em análise processual</a:t>
            </a:r>
            <a:r>
              <a:rPr lang="pt-BR" sz="1400" dirty="0" smtClean="0"/>
              <a:t>.</a:t>
            </a:r>
          </a:p>
          <a:p>
            <a:pPr algn="just"/>
            <a:endParaRPr lang="pt-BR" sz="1400" dirty="0"/>
          </a:p>
          <a:p>
            <a:pPr algn="just"/>
            <a:r>
              <a:rPr lang="pt-BR" sz="1400" dirty="0" smtClean="0"/>
              <a:t>Desenvolvimento </a:t>
            </a:r>
            <a:r>
              <a:rPr lang="pt-BR" sz="1400" dirty="0"/>
              <a:t>de metodologia/procedimento gerencial para exercer o controle da qualidade das instruções processuais produzidas na </a:t>
            </a:r>
            <a:r>
              <a:rPr lang="pt-BR" sz="1400" dirty="0" err="1"/>
              <a:t>Ger</a:t>
            </a:r>
            <a:r>
              <a:rPr lang="pt-BR" sz="1400" dirty="0"/>
              <a:t>-Fiscalização</a:t>
            </a:r>
            <a:r>
              <a:rPr lang="pt-BR" sz="1400" dirty="0" smtClean="0"/>
              <a:t>.</a:t>
            </a:r>
          </a:p>
          <a:p>
            <a:pPr algn="just"/>
            <a:endParaRPr lang="pt-BR" sz="1400" dirty="0" smtClean="0"/>
          </a:p>
          <a:p>
            <a:pPr algn="just"/>
            <a:r>
              <a:rPr lang="pt-BR" sz="1400" dirty="0" smtClean="0"/>
              <a:t>Padronização de procedimentos de fiscalização (AR, AOP e Monitoramento)</a:t>
            </a:r>
            <a:endParaRPr lang="pt-BR" sz="1400" dirty="0"/>
          </a:p>
          <a:p>
            <a:pPr algn="just"/>
            <a:endParaRPr lang="pt-BR" sz="1400" dirty="0"/>
          </a:p>
          <a:p>
            <a:pPr algn="just"/>
            <a:endParaRPr lang="pt-BR" sz="1400" dirty="0"/>
          </a:p>
        </p:txBody>
      </p:sp>
      <p:grpSp>
        <p:nvGrpSpPr>
          <p:cNvPr id="11" name="Grupo 10"/>
          <p:cNvGrpSpPr/>
          <p:nvPr/>
        </p:nvGrpSpPr>
        <p:grpSpPr>
          <a:xfrm>
            <a:off x="2051" y="3"/>
            <a:ext cx="825534" cy="6858000"/>
            <a:chOff x="-36511" y="0"/>
            <a:chExt cx="1393314" cy="6858001"/>
          </a:xfrm>
        </p:grpSpPr>
        <p:pic>
          <p:nvPicPr>
            <p:cNvPr id="12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CaixaDeTexto 14"/>
          <p:cNvSpPr txBox="1"/>
          <p:nvPr/>
        </p:nvSpPr>
        <p:spPr>
          <a:xfrm>
            <a:off x="1763688" y="24531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663300"/>
                </a:solidFill>
              </a:rPr>
              <a:t>INICIATIVAS  2014</a:t>
            </a:r>
            <a:endParaRPr lang="pt-BR" b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4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Retângulo 8"/>
          <p:cNvSpPr/>
          <p:nvPr/>
        </p:nvSpPr>
        <p:spPr>
          <a:xfrm>
            <a:off x="3271050" y="1180187"/>
            <a:ext cx="2768880" cy="5760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effectLst/>
                <a:ea typeface="Calibri"/>
                <a:cs typeface="Times New Roman"/>
              </a:rPr>
              <a:t>GERÊNCIA DE FISCALIZAÇÃO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195736" y="2204864"/>
            <a:ext cx="2127885" cy="723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effectLst/>
                <a:ea typeface="Calibri"/>
                <a:cs typeface="Times New Roman"/>
              </a:rPr>
              <a:t>Serviço de </a:t>
            </a:r>
            <a:r>
              <a:rPr lang="pt-BR" sz="1400" b="1" dirty="0" smtClean="0">
                <a:effectLst/>
                <a:ea typeface="Calibri"/>
                <a:cs typeface="Times New Roman"/>
              </a:rPr>
              <a:t>Fiscalização </a:t>
            </a:r>
            <a:r>
              <a:rPr lang="pt-BR" sz="1400" b="1" dirty="0">
                <a:effectLst/>
                <a:ea typeface="Calibri"/>
                <a:cs typeface="Times New Roman"/>
              </a:rPr>
              <a:t>Orçamentária, Financeira e Patrimonial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125724" y="2204864"/>
            <a:ext cx="1966556" cy="723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effectLst/>
                <a:ea typeface="Calibri"/>
                <a:cs typeface="Times New Roman"/>
              </a:rPr>
              <a:t>Serviço de Fiscalização Operacional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195736" y="3295650"/>
            <a:ext cx="614045" cy="49339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>
                <a:effectLst/>
                <a:ea typeface="Calibri"/>
                <a:cs typeface="Times New Roman"/>
              </a:rPr>
              <a:t>Sup.II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2966530" y="3282950"/>
            <a:ext cx="614045" cy="50608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 dirty="0" err="1">
                <a:effectLst/>
                <a:ea typeface="Calibri"/>
                <a:cs typeface="Times New Roman"/>
              </a:rPr>
              <a:t>Sup.III</a:t>
            </a:r>
            <a:endParaRPr lang="pt-BR" sz="1100" b="1" dirty="0">
              <a:effectLst/>
              <a:ea typeface="Calibri"/>
              <a:cs typeface="Times New Roman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391133" y="3295650"/>
            <a:ext cx="614045" cy="49339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 dirty="0">
                <a:effectLst/>
                <a:ea typeface="Calibri"/>
                <a:cs typeface="Times New Roman"/>
              </a:rPr>
              <a:t>Sup. I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740061" y="3282949"/>
            <a:ext cx="614045" cy="50608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 dirty="0">
                <a:effectLst/>
                <a:ea typeface="Calibri"/>
                <a:cs typeface="Times New Roman"/>
              </a:rPr>
              <a:t>Sup. IV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511679" y="3295650"/>
            <a:ext cx="614045" cy="4933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 dirty="0" err="1">
                <a:effectLst/>
                <a:ea typeface="Calibri"/>
                <a:cs typeface="Times New Roman"/>
              </a:rPr>
              <a:t>Sup.V</a:t>
            </a:r>
            <a:endParaRPr lang="pt-BR" sz="1100" b="1" dirty="0">
              <a:effectLst/>
              <a:ea typeface="Calibri"/>
              <a:cs typeface="Times New Roman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5278435" y="3295650"/>
            <a:ext cx="614045" cy="4933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>
                <a:effectLst/>
                <a:ea typeface="Calibri"/>
                <a:cs typeface="Times New Roman"/>
              </a:rPr>
              <a:t>Sup. VI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6050313" y="3295650"/>
            <a:ext cx="614045" cy="4933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>
                <a:effectLst/>
                <a:ea typeface="Calibri"/>
                <a:cs typeface="Times New Roman"/>
              </a:rPr>
              <a:t>Sup.VII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6748745" y="3282950"/>
            <a:ext cx="687070" cy="5060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>
                <a:effectLst/>
                <a:ea typeface="Calibri"/>
                <a:cs typeface="Times New Roman"/>
              </a:rPr>
              <a:t>Sup.VIII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7596336" y="3295650"/>
            <a:ext cx="614045" cy="4933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 dirty="0">
                <a:effectLst/>
                <a:ea typeface="Calibri"/>
                <a:cs typeface="Times New Roman"/>
              </a:rPr>
              <a:t>Sup. IX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8316416" y="3295650"/>
            <a:ext cx="614045" cy="4933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100" b="1" dirty="0">
                <a:effectLst/>
                <a:ea typeface="Calibri"/>
                <a:cs typeface="Times New Roman"/>
              </a:rPr>
              <a:t>Sup. X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3171849" y="4509120"/>
            <a:ext cx="3185487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600" b="1" dirty="0" smtClean="0"/>
              <a:t>JURISDICIONADOS</a:t>
            </a:r>
          </a:p>
          <a:p>
            <a:pPr algn="ctr"/>
            <a:r>
              <a:rPr lang="pt-BR" sz="1600" b="1" dirty="0" smtClean="0"/>
              <a:t> 28 Representações</a:t>
            </a:r>
          </a:p>
          <a:p>
            <a:pPr algn="ctr"/>
            <a:r>
              <a:rPr lang="pt-BR" sz="1600" b="1" dirty="0" smtClean="0"/>
              <a:t>(74 Analistas)</a:t>
            </a:r>
            <a:endParaRPr lang="pt-BR" sz="1600" b="1" dirty="0"/>
          </a:p>
        </p:txBody>
      </p:sp>
      <p:cxnSp>
        <p:nvCxnSpPr>
          <p:cNvPr id="32" name="Conector reto 31"/>
          <p:cNvCxnSpPr/>
          <p:nvPr/>
        </p:nvCxnSpPr>
        <p:spPr>
          <a:xfrm>
            <a:off x="4602485" y="2060848"/>
            <a:ext cx="126904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 flipH="1">
            <a:off x="3419872" y="2060848"/>
            <a:ext cx="11984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3419872" y="2060848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5871532" y="2060848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10" idx="2"/>
          </p:cNvCxnSpPr>
          <p:nvPr/>
        </p:nvCxnSpPr>
        <p:spPr>
          <a:xfrm flipH="1">
            <a:off x="3259678" y="2928764"/>
            <a:ext cx="1" cy="212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>
            <a:stCxn id="11" idx="2"/>
          </p:cNvCxnSpPr>
          <p:nvPr/>
        </p:nvCxnSpPr>
        <p:spPr>
          <a:xfrm>
            <a:off x="6109002" y="2928764"/>
            <a:ext cx="0" cy="212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>
            <a:off x="3259678" y="3140968"/>
            <a:ext cx="28493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>
            <a:off x="4684340" y="3140968"/>
            <a:ext cx="0" cy="154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 flipH="1">
            <a:off x="1475656" y="3140968"/>
            <a:ext cx="1784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6109002" y="3140968"/>
            <a:ext cx="2639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1475656" y="3140968"/>
            <a:ext cx="0" cy="154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/>
          <p:cNvCxnSpPr>
            <a:endCxn id="12" idx="0"/>
          </p:cNvCxnSpPr>
          <p:nvPr/>
        </p:nvCxnSpPr>
        <p:spPr>
          <a:xfrm>
            <a:off x="2502758" y="3140968"/>
            <a:ext cx="1" cy="154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/>
          <p:cNvCxnSpPr/>
          <p:nvPr/>
        </p:nvCxnSpPr>
        <p:spPr>
          <a:xfrm>
            <a:off x="3259677" y="3140968"/>
            <a:ext cx="1" cy="141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>
            <a:stCxn id="15" idx="0"/>
          </p:cNvCxnSpPr>
          <p:nvPr/>
        </p:nvCxnSpPr>
        <p:spPr>
          <a:xfrm flipH="1" flipV="1">
            <a:off x="4047083" y="3140968"/>
            <a:ext cx="1" cy="141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>
            <a:stCxn id="17" idx="0"/>
          </p:cNvCxnSpPr>
          <p:nvPr/>
        </p:nvCxnSpPr>
        <p:spPr>
          <a:xfrm flipH="1" flipV="1">
            <a:off x="5585457" y="3140968"/>
            <a:ext cx="1" cy="154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18" idx="0"/>
          </p:cNvCxnSpPr>
          <p:nvPr/>
        </p:nvCxnSpPr>
        <p:spPr>
          <a:xfrm flipH="1" flipV="1">
            <a:off x="6357335" y="3140968"/>
            <a:ext cx="1" cy="154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>
            <a:stCxn id="19" idx="0"/>
          </p:cNvCxnSpPr>
          <p:nvPr/>
        </p:nvCxnSpPr>
        <p:spPr>
          <a:xfrm flipV="1">
            <a:off x="7092280" y="3140968"/>
            <a:ext cx="0" cy="141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to 70"/>
          <p:cNvCxnSpPr>
            <a:stCxn id="20" idx="0"/>
          </p:cNvCxnSpPr>
          <p:nvPr/>
        </p:nvCxnSpPr>
        <p:spPr>
          <a:xfrm flipH="1" flipV="1">
            <a:off x="7903358" y="3140968"/>
            <a:ext cx="1" cy="154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/>
          <p:nvPr/>
        </p:nvCxnSpPr>
        <p:spPr>
          <a:xfrm>
            <a:off x="8748464" y="3140968"/>
            <a:ext cx="0" cy="154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stCxn id="14" idx="2"/>
          </p:cNvCxnSpPr>
          <p:nvPr/>
        </p:nvCxnSpPr>
        <p:spPr>
          <a:xfrm flipH="1">
            <a:off x="1698155" y="3789040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to 76"/>
          <p:cNvCxnSpPr/>
          <p:nvPr/>
        </p:nvCxnSpPr>
        <p:spPr>
          <a:xfrm flipH="1">
            <a:off x="2509968" y="3789038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/>
          <p:nvPr/>
        </p:nvCxnSpPr>
        <p:spPr>
          <a:xfrm flipH="1">
            <a:off x="3281432" y="3789038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/>
          <p:cNvCxnSpPr/>
          <p:nvPr/>
        </p:nvCxnSpPr>
        <p:spPr>
          <a:xfrm flipH="1">
            <a:off x="4059314" y="3789038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/>
          <p:nvPr/>
        </p:nvCxnSpPr>
        <p:spPr>
          <a:xfrm flipH="1">
            <a:off x="4818700" y="3789038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to 81"/>
          <p:cNvCxnSpPr/>
          <p:nvPr/>
        </p:nvCxnSpPr>
        <p:spPr>
          <a:xfrm flipH="1">
            <a:off x="5616738" y="3789040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/>
          <p:nvPr/>
        </p:nvCxnSpPr>
        <p:spPr>
          <a:xfrm flipH="1">
            <a:off x="6357334" y="3823318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/>
          <p:cNvCxnSpPr/>
          <p:nvPr/>
        </p:nvCxnSpPr>
        <p:spPr>
          <a:xfrm flipH="1">
            <a:off x="8623437" y="3823318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 flipH="1">
            <a:off x="7925114" y="3823318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 flipH="1">
            <a:off x="7092279" y="3823318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/>
          <p:nvPr/>
        </p:nvCxnSpPr>
        <p:spPr>
          <a:xfrm>
            <a:off x="1698155" y="4183358"/>
            <a:ext cx="69252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4818701" y="4183358"/>
            <a:ext cx="0" cy="325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3160640" y="314806"/>
            <a:ext cx="299689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SECRETARIA DE CONTROLE EXTERNO</a:t>
            </a:r>
            <a:endParaRPr lang="pt-BR" b="1" dirty="0">
              <a:solidFill>
                <a:schemeClr val="tx1"/>
              </a:solidFill>
            </a:endParaRPr>
          </a:p>
        </p:txBody>
      </p:sp>
      <p:cxnSp>
        <p:nvCxnSpPr>
          <p:cNvPr id="35" name="Conector reto 34"/>
          <p:cNvCxnSpPr>
            <a:stCxn id="2" idx="2"/>
            <a:endCxn id="9" idx="0"/>
          </p:cNvCxnSpPr>
          <p:nvPr/>
        </p:nvCxnSpPr>
        <p:spPr>
          <a:xfrm flipH="1">
            <a:off x="4655490" y="818862"/>
            <a:ext cx="3599" cy="3613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290" y="1756250"/>
            <a:ext cx="96803" cy="376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Seta para a direita 54"/>
          <p:cNvSpPr/>
          <p:nvPr/>
        </p:nvSpPr>
        <p:spPr>
          <a:xfrm>
            <a:off x="5892480" y="1324202"/>
            <a:ext cx="856265" cy="2880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CaixaDeTexto 58"/>
          <p:cNvSpPr txBox="1"/>
          <p:nvPr/>
        </p:nvSpPr>
        <p:spPr>
          <a:xfrm>
            <a:off x="6876256" y="118721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97 SERVIDORES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7889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356803" y="523364"/>
            <a:ext cx="7211144" cy="532859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sz="2000" b="1" u="sng" dirty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pt-BR" sz="2000" b="1" u="sng" dirty="0" smtClean="0">
                <a:solidFill>
                  <a:schemeClr val="accent6">
                    <a:lumMod val="50000"/>
                  </a:schemeClr>
                </a:solidFill>
              </a:rPr>
              <a:t>OMPETÊNCIAS DA GERÊNCIA DE FISCALIZAÇÃO </a:t>
            </a:r>
          </a:p>
          <a:p>
            <a:pPr marL="0" indent="0" algn="ctr">
              <a:buNone/>
            </a:pPr>
            <a:r>
              <a:rPr lang="pt-BR" sz="2000" b="1" dirty="0" smtClean="0">
                <a:solidFill>
                  <a:schemeClr val="accent6">
                    <a:lumMod val="50000"/>
                  </a:schemeClr>
                </a:solidFill>
              </a:rPr>
              <a:t>(Resolução 009/2012)</a:t>
            </a:r>
          </a:p>
          <a:p>
            <a:pPr marL="0" indent="0" algn="ctr">
              <a:buNone/>
            </a:pPr>
            <a:endParaRPr lang="pt-BR" sz="2000" b="1" dirty="0" smtClean="0"/>
          </a:p>
          <a:p>
            <a:pPr algn="just"/>
            <a:r>
              <a:rPr lang="pt-BR" sz="2200" b="1" dirty="0"/>
              <a:t>participar da elaboração do Plano Anual de Fiscalização, de responsabilidade da Secretaria </a:t>
            </a:r>
            <a:r>
              <a:rPr lang="pt-BR" sz="2200" b="1" dirty="0" smtClean="0"/>
              <a:t>de Controle </a:t>
            </a:r>
            <a:r>
              <a:rPr lang="pt-BR" sz="2200" b="1" dirty="0"/>
              <a:t>Externo</a:t>
            </a:r>
            <a:r>
              <a:rPr lang="pt-BR" sz="2200" b="1" dirty="0" smtClean="0"/>
              <a:t>;</a:t>
            </a:r>
          </a:p>
          <a:p>
            <a:pPr algn="just"/>
            <a:endParaRPr lang="pt-BR" sz="2200" b="1" dirty="0"/>
          </a:p>
          <a:p>
            <a:pPr algn="just"/>
            <a:r>
              <a:rPr lang="pt-BR" sz="2200" b="1" dirty="0" smtClean="0"/>
              <a:t>realizar </a:t>
            </a:r>
            <a:r>
              <a:rPr lang="pt-BR" sz="2200" b="1" dirty="0"/>
              <a:t>fiscalização ou avaliação, por meio de </a:t>
            </a:r>
            <a:r>
              <a:rPr lang="pt-BR" sz="2200" b="1" dirty="0" smtClean="0"/>
              <a:t>acompanhamento</a:t>
            </a:r>
            <a:r>
              <a:rPr lang="pt-BR" sz="2200" b="1" dirty="0"/>
              <a:t>, levantamento, inspeção </a:t>
            </a:r>
            <a:r>
              <a:rPr lang="pt-BR" sz="2200" b="1" dirty="0" smtClean="0"/>
              <a:t>e auditoria;</a:t>
            </a:r>
          </a:p>
          <a:p>
            <a:pPr algn="just"/>
            <a:endParaRPr lang="pt-BR" sz="2200" b="1" dirty="0"/>
          </a:p>
          <a:p>
            <a:pPr algn="just"/>
            <a:r>
              <a:rPr lang="pt-BR" sz="2200" b="1" dirty="0" smtClean="0"/>
              <a:t>instruir</a:t>
            </a:r>
            <a:r>
              <a:rPr lang="pt-BR" sz="2200" b="1" dirty="0"/>
              <a:t>, para apreciação do Tribunal, os processos referentes às fiscalizações </a:t>
            </a:r>
            <a:r>
              <a:rPr lang="pt-BR" sz="2200" b="1" dirty="0" smtClean="0"/>
              <a:t>sob responsabilidade </a:t>
            </a:r>
            <a:r>
              <a:rPr lang="pt-BR" sz="2200" b="1" dirty="0"/>
              <a:t>da gerência</a:t>
            </a:r>
            <a:r>
              <a:rPr lang="pt-BR" sz="2200" b="1" dirty="0" smtClean="0"/>
              <a:t>;</a:t>
            </a:r>
          </a:p>
          <a:p>
            <a:pPr marL="0" indent="0" algn="just">
              <a:buNone/>
            </a:pPr>
            <a:endParaRPr lang="pt-BR" sz="2200" b="1" dirty="0" smtClean="0"/>
          </a:p>
          <a:p>
            <a:pPr algn="just"/>
            <a:r>
              <a:rPr lang="pt-BR" sz="2200" b="1" dirty="0"/>
              <a:t>representar ao Relator quando tomar conhecimento de irregularidade ou ilegalidade que </a:t>
            </a:r>
            <a:r>
              <a:rPr lang="pt-BR" sz="2200" b="1" dirty="0" smtClean="0"/>
              <a:t>possa ocasionar </a:t>
            </a:r>
            <a:r>
              <a:rPr lang="pt-BR" sz="2200" b="1" dirty="0"/>
              <a:t>dano ou prejuízo à administração pública;</a:t>
            </a:r>
          </a:p>
        </p:txBody>
      </p:sp>
    </p:spTree>
    <p:extLst>
      <p:ext uri="{BB962C8B-B14F-4D97-AF65-F5344CB8AC3E}">
        <p14:creationId xmlns:p14="http://schemas.microsoft.com/office/powerpoint/2010/main" val="120179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356803" y="523364"/>
            <a:ext cx="7211144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u="sng" dirty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pt-BR" sz="2000" b="1" u="sng" dirty="0" smtClean="0">
                <a:solidFill>
                  <a:schemeClr val="accent6">
                    <a:lumMod val="50000"/>
                  </a:schemeClr>
                </a:solidFill>
              </a:rPr>
              <a:t>OMPETÊNCIAS DO SERVIÇO DE FISCALIZAÇÃO ORÇAMENTÁRIA, FINANCEIRA E PATRIMONIAL</a:t>
            </a:r>
          </a:p>
          <a:p>
            <a:pPr marL="0" indent="0" algn="ctr">
              <a:buNone/>
            </a:pPr>
            <a:endParaRPr lang="pt-BR" sz="20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0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000" b="1" dirty="0"/>
              <a:t>Este Serviço é responsável pela realização de auditorias, inspeções e outros instrumentos </a:t>
            </a:r>
            <a:r>
              <a:rPr lang="pt-BR" sz="2000" b="1" dirty="0" smtClean="0"/>
              <a:t>de fiscalização </a:t>
            </a:r>
            <a:r>
              <a:rPr lang="pt-BR" sz="2000" b="1" dirty="0"/>
              <a:t>com a finalidade de dar efetividade ao controle da administração pública, no que </a:t>
            </a:r>
            <a:r>
              <a:rPr lang="pt-BR" sz="2000" b="1" dirty="0" smtClean="0"/>
              <a:t>tange a </a:t>
            </a:r>
            <a:r>
              <a:rPr lang="pt-BR" sz="2000" b="1" dirty="0"/>
              <a:t>gestão dos recursos públicos. </a:t>
            </a:r>
            <a:endParaRPr lang="pt-BR" sz="2000" b="1" dirty="0" smtClean="0"/>
          </a:p>
          <a:p>
            <a:pPr marL="0" indent="0" algn="just">
              <a:buNone/>
            </a:pPr>
            <a:endParaRPr lang="pt-BR" sz="2000" b="1" dirty="0" smtClean="0"/>
          </a:p>
          <a:p>
            <a:pPr algn="just"/>
            <a:r>
              <a:rPr lang="pt-BR" sz="2000" b="1" dirty="0" smtClean="0"/>
              <a:t>Tem </a:t>
            </a:r>
            <a:r>
              <a:rPr lang="pt-BR" sz="2000" b="1" dirty="0"/>
              <a:t>como objetivo examinar a legalidade e a legitimidade dos </a:t>
            </a:r>
            <a:r>
              <a:rPr lang="pt-BR" sz="2000" b="1" dirty="0" smtClean="0"/>
              <a:t>atos de </a:t>
            </a:r>
            <a:r>
              <a:rPr lang="pt-BR" sz="2000" b="1" dirty="0"/>
              <a:t>gestão dos responsáveis sujeitos à jurisdição do Tribunal, quanto aos aspectos contábil, financeiro</a:t>
            </a:r>
            <a:r>
              <a:rPr lang="pt-BR" sz="2000" b="1" dirty="0" smtClean="0"/>
              <a:t>, orçamentário </a:t>
            </a:r>
            <a:r>
              <a:rPr lang="pt-BR" sz="2000" b="1" dirty="0"/>
              <a:t>e patrimonial.</a:t>
            </a:r>
            <a:endParaRPr lang="pt-B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10697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356803" y="523364"/>
            <a:ext cx="7211144" cy="53285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000" b="1" u="sng" dirty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pt-BR" sz="2000" b="1" u="sng" dirty="0" smtClean="0">
                <a:solidFill>
                  <a:schemeClr val="accent6">
                    <a:lumMod val="50000"/>
                  </a:schemeClr>
                </a:solidFill>
              </a:rPr>
              <a:t>OMPETÊNCIAS DO SERVIÇO DE FISCALIZAÇÃO OPERACIONAL</a:t>
            </a:r>
          </a:p>
          <a:p>
            <a:pPr marL="0" indent="0" algn="ctr">
              <a:buNone/>
            </a:pPr>
            <a:endParaRPr lang="pt-BR" sz="20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0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400" b="1" dirty="0"/>
              <a:t>Este Serviço é responsável pela realização de auditorias, inspeções e outros instrumentos </a:t>
            </a:r>
            <a:r>
              <a:rPr lang="pt-BR" sz="2400" b="1" dirty="0" smtClean="0"/>
              <a:t>de fiscalização </a:t>
            </a:r>
            <a:r>
              <a:rPr lang="pt-BR" sz="2400" b="1" dirty="0"/>
              <a:t>com a finalidade de dar </a:t>
            </a:r>
            <a:r>
              <a:rPr lang="pt-BR" sz="2400" b="1" dirty="0" smtClean="0"/>
              <a:t>efetividade </a:t>
            </a:r>
            <a:r>
              <a:rPr lang="pt-BR" sz="2400" b="1" dirty="0"/>
              <a:t>ao controle da administração pública, no que </a:t>
            </a:r>
            <a:r>
              <a:rPr lang="pt-BR" sz="2400" b="1" dirty="0" smtClean="0"/>
              <a:t>tange a </a:t>
            </a:r>
            <a:r>
              <a:rPr lang="pt-BR" sz="2400" b="1" dirty="0"/>
              <a:t>gestão dos recursos públicos. </a:t>
            </a:r>
            <a:endParaRPr lang="pt-BR" sz="2400" b="1" dirty="0" smtClean="0"/>
          </a:p>
          <a:p>
            <a:pPr marL="0" indent="0" algn="just">
              <a:buNone/>
            </a:pPr>
            <a:endParaRPr lang="pt-BR" sz="2400" b="1" dirty="0" smtClean="0"/>
          </a:p>
          <a:p>
            <a:pPr marL="0" indent="0" algn="just">
              <a:buNone/>
            </a:pPr>
            <a:endParaRPr lang="pt-BR" sz="2400" b="1" dirty="0"/>
          </a:p>
          <a:p>
            <a:pPr algn="just"/>
            <a:r>
              <a:rPr lang="pt-BR" sz="2400" b="1" dirty="0" smtClean="0"/>
              <a:t>Tem </a:t>
            </a:r>
            <a:r>
              <a:rPr lang="pt-BR" sz="2400" b="1" dirty="0"/>
              <a:t>como objetivo examinar a economicidade, eficiência, eficácia </a:t>
            </a:r>
            <a:r>
              <a:rPr lang="pt-BR" sz="2400" b="1" dirty="0" smtClean="0"/>
              <a:t>e efetividade </a:t>
            </a:r>
            <a:r>
              <a:rPr lang="pt-BR" sz="2400" b="1" dirty="0"/>
              <a:t>de organizações, programas e atividades governamentais, com o fim de avaliar o </a:t>
            </a:r>
            <a:r>
              <a:rPr lang="pt-BR" sz="2400" b="1" dirty="0" smtClean="0"/>
              <a:t>seu desempenho </a:t>
            </a:r>
            <a:r>
              <a:rPr lang="pt-BR" sz="2400" b="1" dirty="0"/>
              <a:t>e de promover o aperfeiçoamento da gestão pública.</a:t>
            </a:r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92872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356803" y="523364"/>
            <a:ext cx="7211144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u="sng" dirty="0" smtClean="0">
                <a:solidFill>
                  <a:schemeClr val="accent6">
                    <a:lumMod val="50000"/>
                  </a:schemeClr>
                </a:solidFill>
              </a:rPr>
              <a:t>SUPERVISÕES</a:t>
            </a:r>
          </a:p>
          <a:p>
            <a:pPr marL="0" indent="0" algn="ctr">
              <a:buNone/>
            </a:pPr>
            <a:endParaRPr lang="pt-BR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400" b="1" dirty="0" smtClean="0"/>
              <a:t>10 supervisores</a:t>
            </a:r>
          </a:p>
          <a:p>
            <a:pPr algn="just"/>
            <a:r>
              <a:rPr lang="pt-BR" sz="2400" b="1" dirty="0" smtClean="0"/>
              <a:t>Atuam nos 2 Serviços de Fiscalização</a:t>
            </a:r>
          </a:p>
          <a:p>
            <a:pPr algn="just"/>
            <a:r>
              <a:rPr lang="pt-BR" sz="2400" b="1" dirty="0" smtClean="0"/>
              <a:t>Responsáveis pela condução dos trabalhos de fiscalização desenvolvidos nas Representações do TCE junto ao jurisdicionado (atualmente são 28 instaladas)</a:t>
            </a:r>
          </a:p>
          <a:p>
            <a:pPr algn="just"/>
            <a:r>
              <a:rPr lang="pt-BR" sz="2400" b="1" dirty="0" smtClean="0"/>
              <a:t>Responsáveis, em conjunto com os analistas, pela instrução processual da unidade técnica.</a:t>
            </a:r>
          </a:p>
          <a:p>
            <a:pPr marL="0" indent="0" algn="ctr">
              <a:buNone/>
            </a:pPr>
            <a:endParaRPr lang="pt-BR" sz="24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000" b="1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4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356803" y="523364"/>
            <a:ext cx="7211144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3600" b="1" u="sng" dirty="0" smtClean="0">
                <a:solidFill>
                  <a:schemeClr val="accent6">
                    <a:lumMod val="50000"/>
                  </a:schemeClr>
                </a:solidFill>
              </a:rPr>
              <a:t>Trabalhos </a:t>
            </a:r>
            <a:r>
              <a:rPr lang="pt-BR" sz="3600" b="1" u="sng" dirty="0">
                <a:solidFill>
                  <a:schemeClr val="accent6">
                    <a:lumMod val="50000"/>
                  </a:schemeClr>
                </a:solidFill>
              </a:rPr>
              <a:t>de fiscalização desenvolvidos pela Gerência de Fiscalização</a:t>
            </a:r>
          </a:p>
          <a:p>
            <a:pPr marL="0" indent="0" algn="ctr">
              <a:buNone/>
            </a:pPr>
            <a:endParaRPr lang="pt-BR" sz="24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000" b="1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AutoShape 5" descr="Resultado de imagem para audito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7" descr="Resultado de imagem para auditor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9" descr="Resultado de imagem para auditori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429001"/>
            <a:ext cx="3066281" cy="201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3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008111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71600" y="242020"/>
            <a:ext cx="7848871" cy="585127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pt-BR" sz="28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3100" b="1" u="sng" dirty="0" smtClean="0">
                <a:solidFill>
                  <a:srgbClr val="663300"/>
                </a:solidFill>
              </a:rPr>
              <a:t>1- Auditoria Governamental:</a:t>
            </a:r>
          </a:p>
          <a:p>
            <a:pPr marL="0" indent="0" algn="just">
              <a:buNone/>
            </a:pPr>
            <a:endParaRPr lang="pt-BR" sz="2400" b="1" u="sng" dirty="0" smtClean="0"/>
          </a:p>
          <a:p>
            <a:pPr marL="0" indent="0" algn="just">
              <a:buNone/>
            </a:pPr>
            <a:endParaRPr lang="pt-BR" sz="2400" b="1" u="sng" dirty="0" smtClean="0"/>
          </a:p>
          <a:p>
            <a:pPr marL="0" indent="0" algn="just">
              <a:buNone/>
            </a:pPr>
            <a:r>
              <a:rPr lang="pt-BR" sz="2400" b="1" dirty="0" smtClean="0">
                <a:solidFill>
                  <a:srgbClr val="C00000"/>
                </a:solidFill>
              </a:rPr>
              <a:t>- Regularidade: </a:t>
            </a:r>
            <a:r>
              <a:rPr lang="pt-BR" sz="2400" b="1" dirty="0" smtClean="0"/>
              <a:t>trata </a:t>
            </a:r>
            <a:r>
              <a:rPr lang="pt-BR" sz="2400" b="1" dirty="0"/>
              <a:t>do exame e avaliação dos registros; das demonstrações contábeis; das contas governamentais; das operações e dos sistemas financeiros; </a:t>
            </a:r>
            <a:r>
              <a:rPr lang="pt-BR" sz="2400" b="1" u="sng" dirty="0"/>
              <a:t>do cumprimento das disposições legais e regulamentares</a:t>
            </a:r>
            <a:r>
              <a:rPr lang="pt-BR" sz="2400" b="1" dirty="0"/>
              <a:t>; dos sistemas de controle interno; da probidade e da correção das decisões administrativas adotadas pelo ente </a:t>
            </a:r>
            <a:r>
              <a:rPr lang="pt-BR" sz="2400" b="1" dirty="0" smtClean="0"/>
              <a:t>auditado</a:t>
            </a:r>
            <a:r>
              <a:rPr lang="pt-BR" sz="2400" b="1" dirty="0"/>
              <a:t> (NAG, 1102.1.1). </a:t>
            </a:r>
            <a:endParaRPr lang="pt-BR" sz="2400" b="1" dirty="0" smtClean="0"/>
          </a:p>
          <a:p>
            <a:pPr marL="0" indent="0" algn="just">
              <a:buNone/>
            </a:pPr>
            <a:endParaRPr lang="pt-BR" sz="2400" b="1" dirty="0" smtClean="0"/>
          </a:p>
          <a:p>
            <a:pPr marL="0" indent="0" algn="just">
              <a:buNone/>
            </a:pPr>
            <a:endParaRPr lang="pt-BR" sz="2400" b="1" dirty="0" smtClean="0"/>
          </a:p>
          <a:p>
            <a:pPr marL="0" indent="0" algn="just">
              <a:buNone/>
            </a:pPr>
            <a:r>
              <a:rPr lang="pt-BR" sz="2400" b="1" dirty="0" smtClean="0">
                <a:solidFill>
                  <a:srgbClr val="C00000"/>
                </a:solidFill>
              </a:rPr>
              <a:t>- Operacional: </a:t>
            </a:r>
            <a:r>
              <a:rPr lang="pt-BR" sz="2400" b="1" dirty="0" smtClean="0"/>
              <a:t>trata </a:t>
            </a:r>
            <a:r>
              <a:rPr lang="pt-BR" sz="2400" b="1" dirty="0"/>
              <a:t>do exame de funções, </a:t>
            </a:r>
            <a:r>
              <a:rPr lang="pt-BR" sz="2400" b="1" dirty="0" err="1"/>
              <a:t>subfunções</a:t>
            </a:r>
            <a:r>
              <a:rPr lang="pt-BR" sz="2400" b="1" dirty="0"/>
              <a:t>, programas, ações (projetos, atividades, operações especiais), áreas, processos, ciclos operacionais, serviços e sistemas governamentais com o objetivo de se emitir comentários sobre o desempenho dos órgãos e das entidades da Administração Pública e o resultado das políticas, programas e projetos públicos, pautado em critérios de </a:t>
            </a:r>
            <a:r>
              <a:rPr lang="pt-BR" sz="2400" b="1" u="sng" dirty="0"/>
              <a:t>economicidade, eficiência, eficácia, efetividade, equidade, ética e proteção ao meio ambiente, além dos aspectos de legalidade</a:t>
            </a:r>
            <a:r>
              <a:rPr lang="pt-BR" sz="2400" b="1" dirty="0"/>
              <a:t> (NAG, 1102.1.2). </a:t>
            </a:r>
            <a:endParaRPr lang="pt-BR" sz="2400" b="1" dirty="0" smtClean="0"/>
          </a:p>
          <a:p>
            <a:pPr marL="0" indent="0" algn="just">
              <a:buNone/>
            </a:pPr>
            <a:endParaRPr lang="pt-BR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4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000" b="1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9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6511" y="0"/>
            <a:ext cx="1008111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413792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71600" y="242020"/>
            <a:ext cx="7848871" cy="58512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28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3100" b="1" dirty="0" smtClean="0">
                <a:solidFill>
                  <a:srgbClr val="663300"/>
                </a:solidFill>
              </a:rPr>
              <a:t>2- Levantamentos </a:t>
            </a:r>
            <a:r>
              <a:rPr lang="pt-BR" sz="2800" b="1" dirty="0">
                <a:solidFill>
                  <a:srgbClr val="663300"/>
                </a:solidFill>
              </a:rPr>
              <a:t>(art. 238 RITCE)</a:t>
            </a:r>
          </a:p>
          <a:p>
            <a:pPr marL="0" indent="0" algn="just">
              <a:buNone/>
            </a:pPr>
            <a:endParaRPr lang="pt-BR" sz="3100" b="1" dirty="0">
              <a:solidFill>
                <a:srgbClr val="663300"/>
              </a:solidFill>
            </a:endParaRPr>
          </a:p>
          <a:p>
            <a:pPr marL="0" indent="0" algn="just">
              <a:buNone/>
            </a:pPr>
            <a:endParaRPr lang="pt-BR" sz="2400" b="1" u="sng" dirty="0" smtClean="0"/>
          </a:p>
          <a:p>
            <a:pPr marL="0" indent="0" algn="just">
              <a:buNone/>
            </a:pPr>
            <a:r>
              <a:rPr lang="pt-BR" sz="2800" b="1" dirty="0"/>
              <a:t>T</a:t>
            </a:r>
            <a:r>
              <a:rPr lang="pt-BR" sz="2800" b="1" dirty="0" smtClean="0"/>
              <a:t>em </a:t>
            </a:r>
            <a:r>
              <a:rPr lang="pt-BR" sz="2800" b="1" dirty="0"/>
              <a:t>a finalidade de conhecer a organização e o funcionamento de órgãos/entidades da administração pública estadual, identificar objetos e instrumentos de fiscalização e avaliar a viabilidade da realização de fiscalizações. </a:t>
            </a:r>
            <a:endParaRPr lang="pt-BR" sz="2800" b="1" dirty="0" smtClean="0"/>
          </a:p>
          <a:p>
            <a:pPr marL="0" indent="0" algn="ctr">
              <a:buNone/>
            </a:pPr>
            <a:endParaRPr lang="pt-BR" sz="24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000" b="1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80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1292</Words>
  <Application>Microsoft Office PowerPoint</Application>
  <PresentationFormat>Apresentação na tela (4:3)</PresentationFormat>
  <Paragraphs>243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O CONTROLE EXTERNO E SEUS INSTRUMENTOS DE FISCALIZAÇÃO</vt:lpstr>
      <vt:lpstr>Apresentação do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wyone</dc:creator>
  <cp:lastModifiedBy>wyone</cp:lastModifiedBy>
  <cp:revision>153</cp:revision>
  <cp:lastPrinted>2015-05-13T20:53:49Z</cp:lastPrinted>
  <dcterms:created xsi:type="dcterms:W3CDTF">2014-05-21T18:44:41Z</dcterms:created>
  <dcterms:modified xsi:type="dcterms:W3CDTF">2015-07-10T13:28:07Z</dcterms:modified>
</cp:coreProperties>
</file>