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84"/>
  </p:handoutMasterIdLst>
  <p:sldIdLst>
    <p:sldId id="256" r:id="rId3"/>
    <p:sldId id="349" r:id="rId4"/>
    <p:sldId id="350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58" r:id="rId13"/>
    <p:sldId id="359" r:id="rId14"/>
    <p:sldId id="360" r:id="rId15"/>
    <p:sldId id="361" r:id="rId16"/>
    <p:sldId id="362" r:id="rId17"/>
    <p:sldId id="363" r:id="rId18"/>
    <p:sldId id="364" r:id="rId19"/>
    <p:sldId id="365" r:id="rId20"/>
    <p:sldId id="366" r:id="rId21"/>
    <p:sldId id="367" r:id="rId22"/>
    <p:sldId id="369" r:id="rId23"/>
    <p:sldId id="370" r:id="rId24"/>
    <p:sldId id="371" r:id="rId25"/>
    <p:sldId id="372" r:id="rId26"/>
    <p:sldId id="373" r:id="rId27"/>
    <p:sldId id="374" r:id="rId28"/>
    <p:sldId id="375" r:id="rId29"/>
    <p:sldId id="376" r:id="rId30"/>
    <p:sldId id="377" r:id="rId31"/>
    <p:sldId id="378" r:id="rId32"/>
    <p:sldId id="379" r:id="rId33"/>
    <p:sldId id="380" r:id="rId34"/>
    <p:sldId id="381" r:id="rId35"/>
    <p:sldId id="382" r:id="rId36"/>
    <p:sldId id="300" r:id="rId37"/>
    <p:sldId id="313" r:id="rId38"/>
    <p:sldId id="314" r:id="rId39"/>
    <p:sldId id="315" r:id="rId40"/>
    <p:sldId id="316" r:id="rId41"/>
    <p:sldId id="317" r:id="rId42"/>
    <p:sldId id="318" r:id="rId43"/>
    <p:sldId id="319" r:id="rId44"/>
    <p:sldId id="320" r:id="rId45"/>
    <p:sldId id="321" r:id="rId46"/>
    <p:sldId id="311" r:id="rId47"/>
    <p:sldId id="309" r:id="rId48"/>
    <p:sldId id="312" r:id="rId49"/>
    <p:sldId id="308" r:id="rId50"/>
    <p:sldId id="301" r:id="rId51"/>
    <p:sldId id="303" r:id="rId52"/>
    <p:sldId id="302" r:id="rId53"/>
    <p:sldId id="304" r:id="rId54"/>
    <p:sldId id="305" r:id="rId55"/>
    <p:sldId id="306" r:id="rId56"/>
    <p:sldId id="307" r:id="rId57"/>
    <p:sldId id="322" r:id="rId58"/>
    <p:sldId id="324" r:id="rId59"/>
    <p:sldId id="326" r:id="rId60"/>
    <p:sldId id="323" r:id="rId61"/>
    <p:sldId id="325" r:id="rId62"/>
    <p:sldId id="327" r:id="rId63"/>
    <p:sldId id="328" r:id="rId64"/>
    <p:sldId id="329" r:id="rId65"/>
    <p:sldId id="330" r:id="rId66"/>
    <p:sldId id="331" r:id="rId67"/>
    <p:sldId id="332" r:id="rId68"/>
    <p:sldId id="334" r:id="rId69"/>
    <p:sldId id="333" r:id="rId70"/>
    <p:sldId id="335" r:id="rId71"/>
    <p:sldId id="336" r:id="rId72"/>
    <p:sldId id="337" r:id="rId73"/>
    <p:sldId id="338" r:id="rId74"/>
    <p:sldId id="339" r:id="rId75"/>
    <p:sldId id="340" r:id="rId76"/>
    <p:sldId id="341" r:id="rId77"/>
    <p:sldId id="342" r:id="rId78"/>
    <p:sldId id="343" r:id="rId79"/>
    <p:sldId id="344" r:id="rId80"/>
    <p:sldId id="345" r:id="rId81"/>
    <p:sldId id="346" r:id="rId82"/>
    <p:sldId id="347" r:id="rId83"/>
  </p:sldIdLst>
  <p:sldSz cx="9144000" cy="6858000" type="screen4x3"/>
  <p:notesSz cx="6858000" cy="99472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44" d="100"/>
          <a:sy n="44" d="100"/>
        </p:scale>
        <p:origin x="-108" y="-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8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87" Type="http://schemas.openxmlformats.org/officeDocument/2006/relationships/theme" Target="theme/theme1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presProps" Target="pres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884B23-80BA-4E05-BBC1-619EAA4AAFDE}" type="datetimeFigureOut">
              <a:rPr lang="pt-BR" smtClean="0"/>
              <a:t>16/07/2015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93B7B-F163-4F0C-8A02-83DDF42A13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8643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705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9149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165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16/07/2015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212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16/07/2015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9178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16/07/2015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8655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16/07/2015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693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16/07/2015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095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16/07/2015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390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16/07/2015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6067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16/07/2015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64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86655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16/07/2015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557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16/07/2015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3442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16/07/2015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316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4387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/>
              <a:t>16/07/2015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628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/>
              <a:t>16/07/2015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6942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/>
              <a:t>16/07/2015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1553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/>
              <a:t>16/07/2015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3206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/>
              <a:t>16/07/2015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7860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82F-2C2F-4154-89E4-378EC662CE2B}" type="datetimeFigureOut">
              <a:rPr lang="pt-BR" smtClean="0"/>
              <a:t>16/07/2015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9C26-8A4B-4292-BDBB-BE3E4F66B1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6399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1082F-2C2F-4154-89E4-378EC662CE2B}" type="datetimeFigureOut">
              <a:rPr lang="pt-BR" smtClean="0"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29C26-8A4B-4292-BDBB-BE3E4F66B1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524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1082F-2C2F-4154-89E4-378EC662CE2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16/07/2015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29C26-8A4B-4292-BDBB-BE3E4F66B17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601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463031"/>
            <a:ext cx="7772400" cy="1470025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PROCESSOS DE </a:t>
            </a:r>
            <a:b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CONTROLE EXTERNO</a:t>
            </a:r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1944216"/>
          </a:xfrm>
        </p:spPr>
        <p:txBody>
          <a:bodyPr>
            <a:normAutofit/>
          </a:bodyPr>
          <a:lstStyle/>
          <a:p>
            <a:endParaRPr lang="pt-BR" sz="24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pt-BR" sz="2400" b="1" dirty="0" smtClean="0">
                <a:solidFill>
                  <a:schemeClr val="bg2">
                    <a:lumMod val="10000"/>
                  </a:schemeClr>
                </a:solidFill>
              </a:rPr>
              <a:t>PALESTRANTE: GUSTAVO MENDONÇA RODARTE</a:t>
            </a:r>
          </a:p>
          <a:p>
            <a:r>
              <a:rPr lang="pt-BR" sz="2400" b="1" dirty="0" smtClean="0">
                <a:solidFill>
                  <a:schemeClr val="bg2">
                    <a:lumMod val="10000"/>
                  </a:schemeClr>
                </a:solidFill>
              </a:rPr>
              <a:t>Analista de Controle Externo</a:t>
            </a:r>
          </a:p>
          <a:p>
            <a:r>
              <a:rPr lang="pt-BR" sz="2400" b="1" dirty="0" smtClean="0">
                <a:solidFill>
                  <a:schemeClr val="bg2">
                    <a:lumMod val="10000"/>
                  </a:schemeClr>
                </a:solidFill>
              </a:rPr>
              <a:t>Assessor da Presidência</a:t>
            </a:r>
            <a:endParaRPr lang="pt-BR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Picture 2" descr="C:\Users\wyone\Desktop\Imagem1 - Cóp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27384"/>
            <a:ext cx="9144001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260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7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b="1" dirty="0" smtClean="0"/>
          </a:p>
          <a:p>
            <a:pPr algn="just"/>
            <a:r>
              <a:rPr lang="pt-BR" b="1" dirty="0"/>
              <a:t>Ferraz e Dallari (2007) apontam tipologia de </a:t>
            </a:r>
            <a:r>
              <a:rPr lang="pt-BR" b="1" u="sng" dirty="0"/>
              <a:t>quatro fases </a:t>
            </a:r>
            <a:r>
              <a:rPr lang="pt-BR" b="1" dirty="0"/>
              <a:t>processuais no processo </a:t>
            </a:r>
            <a:r>
              <a:rPr lang="pt-BR" b="1" dirty="0" smtClean="0"/>
              <a:t>administrativo</a:t>
            </a:r>
            <a:r>
              <a:rPr lang="pt-BR" b="1" dirty="0"/>
              <a:t>, a saber: </a:t>
            </a:r>
            <a:r>
              <a:rPr lang="pt-BR" b="1" u="sng" dirty="0"/>
              <a:t>introdutória</a:t>
            </a:r>
            <a:r>
              <a:rPr lang="pt-BR" b="1" dirty="0"/>
              <a:t>, compreendendo a instauração e a defesa; </a:t>
            </a:r>
            <a:r>
              <a:rPr lang="pt-BR" b="1" u="sng" dirty="0"/>
              <a:t>instrutória</a:t>
            </a:r>
            <a:r>
              <a:rPr lang="pt-BR" b="1" dirty="0"/>
              <a:t>; </a:t>
            </a:r>
            <a:r>
              <a:rPr lang="pt-BR" b="1" u="sng" dirty="0"/>
              <a:t>decisória</a:t>
            </a:r>
            <a:r>
              <a:rPr lang="pt-BR" b="1" dirty="0"/>
              <a:t> e </a:t>
            </a:r>
            <a:r>
              <a:rPr lang="pt-BR" b="1" u="sng" dirty="0"/>
              <a:t>recursal</a:t>
            </a:r>
            <a:r>
              <a:rPr lang="pt-BR" b="1" dirty="0"/>
              <a:t>.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0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Espaço Reservado para Conteúd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5083669"/>
              </p:ext>
            </p:extLst>
          </p:nvPr>
        </p:nvGraphicFramePr>
        <p:xfrm>
          <a:off x="1356803" y="1844823"/>
          <a:ext cx="6743588" cy="46851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1794"/>
                <a:gridCol w="3371794"/>
              </a:tblGrid>
              <a:tr h="5760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solidFill>
                            <a:schemeClr val="tx1"/>
                          </a:solidFill>
                          <a:effectLst/>
                        </a:rPr>
                        <a:t>Art. 49 LOTCE (</a:t>
                      </a:r>
                      <a:r>
                        <a:rPr lang="pt-BR" sz="2800" b="1" dirty="0" smtClean="0">
                          <a:solidFill>
                            <a:schemeClr val="tx1"/>
                          </a:solidFill>
                          <a:effectLst/>
                        </a:rPr>
                        <a:t>2011)</a:t>
                      </a:r>
                      <a:endParaRPr lang="pt-BR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solidFill>
                            <a:schemeClr val="tx1"/>
                          </a:solidFill>
                          <a:effectLst/>
                        </a:rPr>
                        <a:t>Art. 102 RITCE</a:t>
                      </a:r>
                      <a:endParaRPr lang="pt-BR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0189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solidFill>
                            <a:schemeClr val="tx1"/>
                          </a:solidFill>
                          <a:effectLst/>
                        </a:rPr>
                        <a:t>- a instrução, </a:t>
                      </a:r>
                      <a:r>
                        <a:rPr lang="pt-BR" sz="2800" b="1" u="sng" dirty="0">
                          <a:solidFill>
                            <a:schemeClr val="tx1"/>
                          </a:solidFill>
                          <a:effectLst/>
                        </a:rPr>
                        <a:t>com o parecer da Procuradoria de Contas</a:t>
                      </a:r>
                      <a:endParaRPr lang="pt-BR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solidFill>
                            <a:schemeClr val="tx1"/>
                          </a:solidFill>
                          <a:effectLst/>
                        </a:rPr>
                        <a:t>- a manifestação do Auditor</a:t>
                      </a:r>
                      <a:endParaRPr lang="pt-BR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solidFill>
                            <a:schemeClr val="tx1"/>
                          </a:solidFill>
                          <a:effectLst/>
                        </a:rPr>
                        <a:t>- a apreciação ou julgamento</a:t>
                      </a:r>
                      <a:endParaRPr lang="pt-BR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solidFill>
                            <a:schemeClr val="tx1"/>
                          </a:solidFill>
                          <a:effectLst/>
                        </a:rPr>
                        <a:t>- os recursos</a:t>
                      </a:r>
                      <a:endParaRPr lang="pt-BR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effectLst/>
                        </a:rPr>
                        <a:t>- a instrução</a:t>
                      </a:r>
                      <a:endParaRPr lang="pt-BR" sz="24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effectLst/>
                        </a:rPr>
                        <a:t>- o parecer da Procuradoria-Geral de Contas</a:t>
                      </a:r>
                      <a:endParaRPr lang="pt-BR" sz="24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effectLst/>
                        </a:rPr>
                        <a:t>- a manifestação da Auditoria</a:t>
                      </a:r>
                      <a:endParaRPr lang="pt-BR" sz="24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effectLst/>
                        </a:rPr>
                        <a:t>- a apreciação ou o julgamento</a:t>
                      </a:r>
                      <a:endParaRPr lang="pt-BR" sz="24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effectLst/>
                        </a:rPr>
                        <a:t>- recursos</a:t>
                      </a:r>
                      <a:endParaRPr lang="pt-BR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b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ETAPAS</a:t>
            </a:r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22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7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 smtClean="0"/>
              <a:t>CLASSIFICAÇÃO</a:t>
            </a:r>
          </a:p>
          <a:p>
            <a:pPr marL="0" indent="0" algn="ctr">
              <a:buNone/>
            </a:pPr>
            <a:r>
              <a:rPr lang="pt-BR" b="1" dirty="0" smtClean="0"/>
              <a:t>Art. 45 LOTCE</a:t>
            </a:r>
          </a:p>
          <a:p>
            <a:pPr marL="0" indent="0" algn="ctr">
              <a:buNone/>
            </a:pPr>
            <a:endParaRPr lang="pt-BR" b="1" dirty="0"/>
          </a:p>
          <a:p>
            <a:pPr algn="just">
              <a:buFontTx/>
              <a:buChar char="-"/>
            </a:pPr>
            <a:r>
              <a:rPr lang="pt-BR" b="1" dirty="0" smtClean="0"/>
              <a:t>PROCESSOS DE CONTAS</a:t>
            </a:r>
          </a:p>
          <a:p>
            <a:pPr algn="just">
              <a:buFontTx/>
              <a:buChar char="-"/>
            </a:pPr>
            <a:r>
              <a:rPr lang="pt-BR" b="1" dirty="0" smtClean="0"/>
              <a:t>PROCESSOS DE FISCALIZAÇÃO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05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7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 smtClean="0"/>
              <a:t>CLASSIFICAÇÃO - Art. 45 LOTCE</a:t>
            </a:r>
          </a:p>
          <a:p>
            <a:pPr marL="0" indent="0" algn="ctr">
              <a:buNone/>
            </a:pPr>
            <a:endParaRPr lang="pt-BR" b="1" dirty="0"/>
          </a:p>
          <a:p>
            <a:pPr algn="just">
              <a:buFontTx/>
              <a:buChar char="-"/>
            </a:pPr>
            <a:r>
              <a:rPr lang="pt-BR" b="1" dirty="0" smtClean="0"/>
              <a:t>PROCESSOS DE CONTAS:</a:t>
            </a:r>
          </a:p>
          <a:p>
            <a:pPr marL="457200" lvl="1" indent="0" algn="just">
              <a:buNone/>
            </a:pPr>
            <a:r>
              <a:rPr lang="pt-BR" b="1" dirty="0"/>
              <a:t>a) prestação de contas do Governador;</a:t>
            </a:r>
          </a:p>
          <a:p>
            <a:pPr marL="457200" lvl="1" indent="0" algn="just">
              <a:buNone/>
            </a:pPr>
            <a:r>
              <a:rPr lang="pt-BR" b="1" dirty="0"/>
              <a:t>b) prestação de contas;</a:t>
            </a:r>
          </a:p>
          <a:p>
            <a:pPr marL="457200" lvl="1" indent="0" algn="just">
              <a:buNone/>
            </a:pPr>
            <a:r>
              <a:rPr lang="pt-BR" b="1" dirty="0"/>
              <a:t>c) tomada de contas;</a:t>
            </a:r>
          </a:p>
          <a:p>
            <a:pPr marL="457200" lvl="1" indent="0" algn="just">
              <a:buNone/>
            </a:pPr>
            <a:r>
              <a:rPr lang="pt-BR" b="1" dirty="0"/>
              <a:t>d) tomada de contas especial.</a:t>
            </a:r>
          </a:p>
          <a:p>
            <a:pPr lvl="1" algn="just">
              <a:buFontTx/>
              <a:buChar char="-"/>
            </a:pPr>
            <a:endParaRPr lang="pt-BR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74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7" cy="4525963"/>
          </a:xfrm>
        </p:spPr>
        <p:txBody>
          <a:bodyPr>
            <a:noAutofit/>
          </a:bodyPr>
          <a:lstStyle/>
          <a:p>
            <a:pPr algn="just">
              <a:buFontTx/>
              <a:buChar char="-"/>
            </a:pPr>
            <a:r>
              <a:rPr lang="pt-BR" sz="2800" b="1" dirty="0" smtClean="0"/>
              <a:t>PROCESSOS DE FISCALIZAÇÃO:</a:t>
            </a:r>
          </a:p>
          <a:p>
            <a:pPr marL="0" indent="0">
              <a:buNone/>
            </a:pPr>
            <a:r>
              <a:rPr lang="pt-BR" sz="2800" b="1" dirty="0" smtClean="0"/>
              <a:t>a</a:t>
            </a:r>
            <a:r>
              <a:rPr lang="pt-BR" sz="2800" b="1" dirty="0"/>
              <a:t>) atos de pessoal sujeitos a registro;</a:t>
            </a:r>
          </a:p>
          <a:p>
            <a:pPr marL="0" indent="0">
              <a:buNone/>
            </a:pPr>
            <a:r>
              <a:rPr lang="pt-BR" sz="2800" b="1" dirty="0" smtClean="0"/>
              <a:t>b</a:t>
            </a:r>
            <a:r>
              <a:rPr lang="pt-BR" sz="2800" b="1" dirty="0"/>
              <a:t>) </a:t>
            </a:r>
            <a:r>
              <a:rPr lang="pt-BR" sz="2800" b="1" dirty="0" smtClean="0"/>
              <a:t>inspeção, auditoria, </a:t>
            </a:r>
            <a:r>
              <a:rPr lang="pt-BR" sz="2800" b="1" dirty="0"/>
              <a:t>levantamento, </a:t>
            </a:r>
            <a:r>
              <a:rPr lang="pt-BR" sz="2800" b="1" dirty="0" smtClean="0"/>
              <a:t>acompanhamento </a:t>
            </a:r>
            <a:r>
              <a:rPr lang="pt-BR" sz="2800" b="1" dirty="0"/>
              <a:t>e </a:t>
            </a:r>
            <a:r>
              <a:rPr lang="pt-BR" sz="2800" b="1" dirty="0" smtClean="0"/>
              <a:t>monitoramento</a:t>
            </a:r>
            <a:r>
              <a:rPr lang="pt-BR" sz="2800" b="1" dirty="0"/>
              <a:t>;</a:t>
            </a:r>
          </a:p>
          <a:p>
            <a:pPr marL="0" indent="0">
              <a:buNone/>
            </a:pPr>
            <a:r>
              <a:rPr lang="pt-BR" sz="2800" b="1" dirty="0" smtClean="0"/>
              <a:t>d</a:t>
            </a:r>
            <a:r>
              <a:rPr lang="pt-BR" sz="2800" b="1" dirty="0"/>
              <a:t>) </a:t>
            </a:r>
            <a:r>
              <a:rPr lang="pt-BR" sz="2800" b="1" dirty="0" smtClean="0"/>
              <a:t>denúncia e representação</a:t>
            </a:r>
            <a:r>
              <a:rPr lang="pt-BR" sz="2800" b="1" dirty="0"/>
              <a:t>.</a:t>
            </a:r>
          </a:p>
          <a:p>
            <a:pPr marL="0" indent="0">
              <a:buNone/>
            </a:pPr>
            <a:r>
              <a:rPr lang="pt-BR" sz="2800" b="1" dirty="0" smtClean="0"/>
              <a:t>f</a:t>
            </a:r>
            <a:r>
              <a:rPr lang="pt-BR" sz="2800" b="1" dirty="0"/>
              <a:t>)  demais processos relacionados à </a:t>
            </a:r>
            <a:r>
              <a:rPr lang="pt-BR" sz="2800" b="1" dirty="0" smtClean="0"/>
              <a:t>competência </a:t>
            </a:r>
            <a:r>
              <a:rPr lang="pt-BR" sz="2800" b="1" dirty="0"/>
              <a:t>do Tribunal de Contas do Estado</a:t>
            </a:r>
            <a:r>
              <a:rPr lang="pt-BR" sz="2800" b="1" dirty="0" smtClean="0"/>
              <a:t>. (Relatório de Gestão Fiscal, Análise de Editais de Licitação e outros)</a:t>
            </a:r>
            <a:r>
              <a:rPr lang="pt-BR" sz="2800" b="1" dirty="0"/>
              <a:t/>
            </a:r>
            <a:br>
              <a:rPr lang="pt-BR" sz="2800" b="1" dirty="0"/>
            </a:br>
            <a:endParaRPr lang="pt-BR" sz="2400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b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pt-BR" sz="3100" b="1" dirty="0"/>
              <a:t>CLASSIFICAÇÃO - Art. 45 LOTCE</a:t>
            </a:r>
            <a:br>
              <a:rPr lang="pt-BR" sz="3100" b="1" dirty="0"/>
            </a:b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66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7" cy="4525963"/>
          </a:xfrm>
        </p:spPr>
        <p:txBody>
          <a:bodyPr>
            <a:noAutofit/>
          </a:bodyPr>
          <a:lstStyle/>
          <a:p>
            <a:pPr algn="just"/>
            <a:r>
              <a:rPr lang="pt-BR" b="1" dirty="0" smtClean="0"/>
              <a:t>Qual é o objeto do processo de controle externo?</a:t>
            </a:r>
          </a:p>
          <a:p>
            <a:pPr algn="just"/>
            <a:r>
              <a:rPr lang="pt-BR" b="1" dirty="0" smtClean="0"/>
              <a:t>Existem partes nesse processo?</a:t>
            </a:r>
          </a:p>
          <a:p>
            <a:pPr algn="just"/>
            <a:r>
              <a:rPr lang="pt-BR" b="1" dirty="0" smtClean="0"/>
              <a:t>Há limitação na atuação do tribunal de contas?</a:t>
            </a:r>
            <a:endParaRPr lang="pt-BR" sz="3600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9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1" y="1600200"/>
            <a:ext cx="7632847" cy="49971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3600" b="1" dirty="0" smtClean="0"/>
              <a:t>Objeto </a:t>
            </a:r>
            <a:r>
              <a:rPr lang="pt-BR" sz="3600" b="1" dirty="0"/>
              <a:t>(Competência </a:t>
            </a:r>
            <a:r>
              <a:rPr lang="pt-BR" sz="3600" b="1" dirty="0" smtClean="0"/>
              <a:t>material): </a:t>
            </a:r>
          </a:p>
          <a:p>
            <a:pPr marL="0" indent="0" algn="just">
              <a:buNone/>
            </a:pPr>
            <a:r>
              <a:rPr lang="pt-BR" sz="3600" b="1" dirty="0" smtClean="0"/>
              <a:t>	Aferir se houve a </a:t>
            </a:r>
            <a:r>
              <a:rPr lang="pt-BR" sz="3600" b="1" u="sng" dirty="0" smtClean="0"/>
              <a:t>boa</a:t>
            </a:r>
            <a:r>
              <a:rPr lang="pt-BR" sz="3600" b="1" dirty="0" smtClean="0"/>
              <a:t> e </a:t>
            </a:r>
            <a:r>
              <a:rPr lang="pt-BR" sz="3600" b="1" u="sng" dirty="0" smtClean="0"/>
              <a:t>regular</a:t>
            </a:r>
            <a:r>
              <a:rPr lang="pt-BR" sz="3600" b="1" dirty="0" smtClean="0"/>
              <a:t> aplicação de </a:t>
            </a:r>
            <a:r>
              <a:rPr lang="pt-BR" sz="3600" b="1" u="sng" dirty="0" smtClean="0"/>
              <a:t>recursos públicos estaduais</a:t>
            </a:r>
            <a:endParaRPr lang="pt-BR" sz="3600" b="1" dirty="0" smtClean="0"/>
          </a:p>
          <a:p>
            <a:pPr marL="0" indent="0" algn="just">
              <a:buNone/>
            </a:pPr>
            <a:endParaRPr lang="pt-BR" sz="3600" b="1" u="sng" dirty="0"/>
          </a:p>
          <a:p>
            <a:pPr marL="0" indent="0" algn="just">
              <a:buNone/>
            </a:pPr>
            <a:r>
              <a:rPr lang="pt-BR" sz="3600" b="1" dirty="0" smtClean="0"/>
              <a:t>Por meio da fiscalização de natureza contábil, financeira, orçamentária, </a:t>
            </a:r>
            <a:r>
              <a:rPr lang="pt-BR" sz="3600" b="1" u="sng" dirty="0" smtClean="0"/>
              <a:t>operacional</a:t>
            </a:r>
            <a:r>
              <a:rPr lang="pt-BR" sz="3600" b="1" dirty="0" smtClean="0"/>
              <a:t> e patrimonial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74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1" y="1600200"/>
            <a:ext cx="7632847" cy="49971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b="1" dirty="0" smtClean="0"/>
              <a:t>LOTCE - Art. 74, </a:t>
            </a:r>
            <a:r>
              <a:rPr lang="pt-BR" b="1" dirty="0"/>
              <a:t>§ 2</a:t>
            </a:r>
            <a:r>
              <a:rPr lang="pt-BR" b="1" baseline="30000" dirty="0"/>
              <a:t>o</a:t>
            </a:r>
            <a:r>
              <a:rPr lang="pt-BR" b="1" dirty="0"/>
              <a:t> A prestação de contas em </a:t>
            </a:r>
            <a:r>
              <a:rPr lang="pt-BR" b="1" u="sng" dirty="0"/>
              <a:t>desacordo</a:t>
            </a:r>
            <a:r>
              <a:rPr lang="pt-BR" b="1" dirty="0"/>
              <a:t> com as </a:t>
            </a:r>
            <a:r>
              <a:rPr lang="pt-BR" b="1" u="sng" dirty="0"/>
              <a:t>normas</a:t>
            </a:r>
            <a:r>
              <a:rPr lang="pt-BR" b="1" dirty="0"/>
              <a:t> legais e regulamentares aplicáveis à matéria </a:t>
            </a:r>
            <a:r>
              <a:rPr lang="pt-BR" b="1" u="sng" dirty="0"/>
              <a:t>ou</a:t>
            </a:r>
            <a:r>
              <a:rPr lang="pt-BR" b="1" dirty="0"/>
              <a:t> que </a:t>
            </a:r>
            <a:r>
              <a:rPr lang="pt-BR" b="1" u="sng" dirty="0" smtClean="0"/>
              <a:t>não consiga demonstrar </a:t>
            </a:r>
            <a:r>
              <a:rPr lang="pt-BR" b="1" dirty="0" smtClean="0"/>
              <a:t>por </a:t>
            </a:r>
            <a:r>
              <a:rPr lang="pt-BR" b="1" dirty="0"/>
              <a:t>outros meios </a:t>
            </a:r>
            <a:r>
              <a:rPr lang="pt-BR" b="1" u="sng" dirty="0"/>
              <a:t>a </a:t>
            </a:r>
            <a:r>
              <a:rPr lang="pt-BR" b="1" u="sng" dirty="0" smtClean="0"/>
              <a:t>boa </a:t>
            </a:r>
            <a:r>
              <a:rPr lang="pt-BR" b="1" u="sng" dirty="0"/>
              <a:t>e regular aplicação dos recursos </a:t>
            </a:r>
            <a:r>
              <a:rPr lang="pt-BR" b="1" dirty="0"/>
              <a:t>ensejará a </a:t>
            </a:r>
            <a:r>
              <a:rPr lang="pt-BR" b="1" u="sng" dirty="0"/>
              <a:t>irregularidade das contas</a:t>
            </a:r>
            <a:r>
              <a:rPr lang="pt-BR" b="1" dirty="0"/>
              <a:t>, nos termos do inciso II do caput deste artigo, sem prejuízo da imputação de débito.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23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1" y="1600200"/>
            <a:ext cx="7632847" cy="49971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3600" b="1" dirty="0" smtClean="0"/>
              <a:t>Objeto: </a:t>
            </a:r>
          </a:p>
          <a:p>
            <a:pPr marL="0" indent="0" algn="just">
              <a:buNone/>
            </a:pPr>
            <a:r>
              <a:rPr lang="pt-BR" sz="3600" b="1" dirty="0" smtClean="0"/>
              <a:t>	A </a:t>
            </a:r>
            <a:r>
              <a:rPr lang="pt-BR" sz="3600" b="1" u="sng" dirty="0" smtClean="0"/>
              <a:t>regular</a:t>
            </a:r>
            <a:r>
              <a:rPr lang="pt-BR" sz="3600" b="1" dirty="0" smtClean="0"/>
              <a:t> aplicação de recursos públicos estaduais - critérios: </a:t>
            </a:r>
            <a:r>
              <a:rPr lang="pt-BR" sz="3600" b="1" u="sng" dirty="0" smtClean="0"/>
              <a:t>legalidade</a:t>
            </a:r>
            <a:r>
              <a:rPr lang="pt-BR" sz="3600" b="1" dirty="0" smtClean="0"/>
              <a:t>, </a:t>
            </a:r>
            <a:r>
              <a:rPr lang="pt-BR" sz="3600" b="1" u="sng" dirty="0" smtClean="0"/>
              <a:t>legitimidade</a:t>
            </a:r>
            <a:r>
              <a:rPr lang="pt-BR" sz="3600" b="1" dirty="0" smtClean="0"/>
              <a:t> e </a:t>
            </a:r>
            <a:r>
              <a:rPr lang="pt-BR" sz="3600" b="1" u="sng" dirty="0" smtClean="0"/>
              <a:t>economicidade</a:t>
            </a:r>
          </a:p>
          <a:p>
            <a:pPr marL="0" indent="0" algn="just">
              <a:buNone/>
            </a:pPr>
            <a:endParaRPr lang="pt-BR" sz="3600" b="1" u="sng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39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1" y="1600200"/>
            <a:ext cx="7632847" cy="49971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3600" b="1" dirty="0" smtClean="0"/>
              <a:t>Objeto: </a:t>
            </a:r>
          </a:p>
          <a:p>
            <a:pPr marL="0" indent="0" algn="just">
              <a:buNone/>
            </a:pPr>
            <a:r>
              <a:rPr lang="pt-BR" sz="3600" b="1" dirty="0" smtClean="0"/>
              <a:t>	A </a:t>
            </a:r>
            <a:r>
              <a:rPr lang="pt-BR" sz="3600" b="1" u="sng" dirty="0" smtClean="0"/>
              <a:t>boa</a:t>
            </a:r>
            <a:r>
              <a:rPr lang="pt-BR" sz="3600" b="1" dirty="0" smtClean="0"/>
              <a:t> aplicação de recursos públicos estaduais - critérios: </a:t>
            </a:r>
            <a:r>
              <a:rPr lang="pt-BR" sz="3600" b="1" u="sng" dirty="0" smtClean="0"/>
              <a:t>eficácia</a:t>
            </a:r>
            <a:r>
              <a:rPr lang="pt-BR" sz="3600" b="1" dirty="0" smtClean="0"/>
              <a:t>, </a:t>
            </a:r>
            <a:r>
              <a:rPr lang="pt-BR" sz="3600" b="1" u="sng" dirty="0" smtClean="0"/>
              <a:t>eficiência</a:t>
            </a:r>
            <a:r>
              <a:rPr lang="pt-BR" sz="3600" b="1" dirty="0" smtClean="0"/>
              <a:t>, </a:t>
            </a:r>
            <a:r>
              <a:rPr lang="pt-BR" sz="3600" b="1" u="sng" dirty="0" smtClean="0"/>
              <a:t>economicidade</a:t>
            </a:r>
            <a:r>
              <a:rPr lang="pt-BR" sz="3600" b="1" dirty="0" smtClean="0"/>
              <a:t> e </a:t>
            </a:r>
            <a:r>
              <a:rPr lang="pt-BR" sz="3600" b="1" u="sng" dirty="0" smtClean="0"/>
              <a:t>efetividade</a:t>
            </a:r>
            <a:r>
              <a:rPr lang="pt-BR" sz="3600" b="1" dirty="0" smtClean="0"/>
              <a:t>; (Auditoria Operacional)</a:t>
            </a:r>
          </a:p>
          <a:p>
            <a:pPr marL="0" indent="0" algn="just">
              <a:buNone/>
            </a:pPr>
            <a:endParaRPr lang="pt-BR" sz="3600" b="1" u="sng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57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9632" y="184991"/>
            <a:ext cx="7499176" cy="1143000"/>
          </a:xfrm>
        </p:spPr>
        <p:txBody>
          <a:bodyPr>
            <a:noAutofit/>
          </a:bodyPr>
          <a:lstStyle/>
          <a:p>
            <a:r>
              <a:rPr lang="pt-BR" sz="3600" b="1" dirty="0" smtClean="0">
                <a:solidFill>
                  <a:schemeClr val="bg2">
                    <a:lumMod val="25000"/>
                  </a:schemeClr>
                </a:solidFill>
              </a:rPr>
              <a:t>PROCESSOS DE CONTROLE EXTERNO</a:t>
            </a:r>
            <a:endParaRPr lang="pt-BR" sz="3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2" y="1600200"/>
            <a:ext cx="7499175" cy="4525963"/>
          </a:xfrm>
        </p:spPr>
        <p:txBody>
          <a:bodyPr>
            <a:normAutofit/>
          </a:bodyPr>
          <a:lstStyle/>
          <a:p>
            <a:pPr algn="just"/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Objetivos da palestra:</a:t>
            </a:r>
          </a:p>
          <a:p>
            <a:pPr lvl="1" algn="just"/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Apresentar as principais atividades do TCE-GO</a:t>
            </a:r>
          </a:p>
          <a:p>
            <a:pPr lvl="1" algn="just"/>
            <a:r>
              <a:rPr lang="pt-BR" b="1" dirty="0">
                <a:solidFill>
                  <a:schemeClr val="bg2">
                    <a:lumMod val="25000"/>
                  </a:schemeClr>
                </a:solidFill>
              </a:rPr>
              <a:t>Identificar os processos de controle </a:t>
            </a:r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externo</a:t>
            </a:r>
          </a:p>
          <a:p>
            <a:pPr lvl="1" algn="just"/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Ter uma visão geral desses processos</a:t>
            </a:r>
          </a:p>
          <a:p>
            <a:pPr lvl="1" algn="just"/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Conhecer as suas etapas e fluxo</a:t>
            </a:r>
          </a:p>
          <a:p>
            <a:pPr lvl="1" algn="just"/>
            <a:endParaRPr lang="pt-BR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1" algn="just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2051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0904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1" y="1600200"/>
            <a:ext cx="7632847" cy="49971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3600" b="1" dirty="0"/>
              <a:t>Auditoria </a:t>
            </a:r>
            <a:r>
              <a:rPr lang="pt-BR" sz="3600" b="1" dirty="0" smtClean="0"/>
              <a:t>Operacional</a:t>
            </a:r>
            <a:endParaRPr lang="pt-BR" sz="3600" dirty="0" smtClean="0"/>
          </a:p>
          <a:p>
            <a:pPr marL="0" indent="0" algn="just">
              <a:buNone/>
            </a:pPr>
            <a:r>
              <a:rPr lang="pt-BR" b="1" dirty="0" smtClean="0"/>
              <a:t>Auditoria </a:t>
            </a:r>
            <a:r>
              <a:rPr lang="pt-BR" b="1" dirty="0"/>
              <a:t>que objetiva examinar a </a:t>
            </a:r>
            <a:r>
              <a:rPr lang="pt-BR" b="1" u="sng" dirty="0"/>
              <a:t>economicidade</a:t>
            </a:r>
            <a:r>
              <a:rPr lang="pt-BR" b="1" dirty="0"/>
              <a:t>, </a:t>
            </a:r>
            <a:r>
              <a:rPr lang="pt-BR" b="1" u="sng" dirty="0"/>
              <a:t>eficiência</a:t>
            </a:r>
            <a:r>
              <a:rPr lang="pt-BR" b="1" dirty="0"/>
              <a:t>, </a:t>
            </a:r>
            <a:r>
              <a:rPr lang="pt-BR" b="1" u="sng" dirty="0"/>
              <a:t>eficácia</a:t>
            </a:r>
            <a:r>
              <a:rPr lang="pt-BR" b="1" dirty="0"/>
              <a:t> e </a:t>
            </a:r>
            <a:r>
              <a:rPr lang="pt-BR" b="1" u="sng" dirty="0"/>
              <a:t>efetividade</a:t>
            </a:r>
            <a:r>
              <a:rPr lang="pt-BR" b="1" dirty="0"/>
              <a:t> de organizações, programas e atividades governamentais, com a finalidade de avaliar o seu </a:t>
            </a:r>
            <a:r>
              <a:rPr lang="pt-BR" b="1" u="sng" dirty="0"/>
              <a:t>desempenho</a:t>
            </a:r>
            <a:r>
              <a:rPr lang="pt-BR" b="1" dirty="0"/>
              <a:t> e de promover o </a:t>
            </a:r>
            <a:r>
              <a:rPr lang="pt-BR" b="1" u="sng" dirty="0"/>
              <a:t>aperfeiçoamento</a:t>
            </a:r>
            <a:r>
              <a:rPr lang="pt-BR" b="1" dirty="0"/>
              <a:t> da gestão pública. </a:t>
            </a:r>
            <a:endParaRPr lang="pt-BR" sz="3600" b="1" u="sng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76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3600" b="1" dirty="0" smtClean="0"/>
              <a:t>PARTES</a:t>
            </a:r>
          </a:p>
          <a:p>
            <a:pPr marL="0" indent="0" algn="ctr">
              <a:buNone/>
            </a:pPr>
            <a:endParaRPr lang="pt-BR" sz="3600" dirty="0"/>
          </a:p>
          <a:p>
            <a:pPr marL="0" indent="0" algn="just">
              <a:buNone/>
            </a:pPr>
            <a:r>
              <a:rPr lang="pt-BR" sz="3600" b="1" dirty="0" smtClean="0"/>
              <a:t>Partes </a:t>
            </a:r>
            <a:r>
              <a:rPr lang="pt-BR" sz="3600" b="1" dirty="0"/>
              <a:t>– </a:t>
            </a:r>
            <a:r>
              <a:rPr lang="pt-BR" sz="3600" b="1" u="sng" dirty="0"/>
              <a:t>Responsável</a:t>
            </a:r>
            <a:r>
              <a:rPr lang="pt-BR" sz="3600" b="1" dirty="0"/>
              <a:t> ou </a:t>
            </a:r>
            <a:r>
              <a:rPr lang="pt-BR" sz="3600" b="1" u="sng" dirty="0" smtClean="0"/>
              <a:t>interessado</a:t>
            </a:r>
            <a:r>
              <a:rPr lang="pt-BR" sz="3600" b="1" dirty="0" smtClean="0"/>
              <a:t>.</a:t>
            </a:r>
          </a:p>
          <a:p>
            <a:pPr marL="0" indent="0" algn="just">
              <a:buNone/>
            </a:pPr>
            <a:r>
              <a:rPr lang="pt-BR" sz="3600" b="1" dirty="0" smtClean="0"/>
              <a:t>Podem praticar atos processuais diretamente. Não dependem de procurador constituído.</a:t>
            </a:r>
            <a:endParaRPr lang="pt-BR" sz="3600" b="1" dirty="0"/>
          </a:p>
          <a:p>
            <a:pPr marL="0" indent="0" algn="just">
              <a:buNone/>
            </a:pPr>
            <a:r>
              <a:rPr lang="pt-BR" sz="3600" b="1" dirty="0" smtClean="0"/>
              <a:t> (Art. 101 RITCE)</a:t>
            </a:r>
            <a:endParaRPr lang="pt-BR" sz="3600" b="1" dirty="0"/>
          </a:p>
          <a:p>
            <a:pPr marL="0" indent="0" algn="ctr">
              <a:buNone/>
            </a:pPr>
            <a:endParaRPr lang="pt-BR" sz="3600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57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3600" b="1" dirty="0" smtClean="0"/>
              <a:t>PARTES</a:t>
            </a:r>
          </a:p>
          <a:p>
            <a:pPr marL="0" indent="0" algn="ctr">
              <a:buNone/>
            </a:pPr>
            <a:r>
              <a:rPr lang="pt-BR" b="1" dirty="0" smtClean="0"/>
              <a:t>RESPONSÁVEL – </a:t>
            </a:r>
            <a:r>
              <a:rPr lang="pt-BR" b="1" dirty="0"/>
              <a:t>pessoa física ou jurídica, pública ou privada, que utilize, arrecade, guarde, gerencie ou administre dinheiros, bens e valores públicos ou pelos quais a União responda ou que, em nome desta, assuma obrigações de natureza pecuniária, bem como </a:t>
            </a:r>
            <a:r>
              <a:rPr lang="pt-BR" b="1" u="sng" dirty="0"/>
              <a:t>daqueles que derem causa a perda, extravio ou outra irregularidade de que resulte </a:t>
            </a:r>
            <a:r>
              <a:rPr lang="pt-BR" b="1" u="sng" dirty="0" smtClean="0"/>
              <a:t>DANO ao </a:t>
            </a:r>
            <a:r>
              <a:rPr lang="pt-BR" b="1" u="sng" dirty="0"/>
              <a:t>erário</a:t>
            </a:r>
            <a:r>
              <a:rPr lang="pt-BR" b="1" dirty="0"/>
              <a:t>. </a:t>
            </a:r>
          </a:p>
          <a:p>
            <a:pPr marL="0" indent="0" algn="ctr">
              <a:buNone/>
            </a:pPr>
            <a:endParaRPr lang="pt-BR" sz="3600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22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3600" b="1" dirty="0" smtClean="0"/>
              <a:t>PARTES</a:t>
            </a:r>
          </a:p>
          <a:p>
            <a:pPr marL="0" indent="0">
              <a:buNone/>
            </a:pPr>
            <a:r>
              <a:rPr lang="pt-BR" b="1" dirty="0" smtClean="0"/>
              <a:t>Integram a figura do </a:t>
            </a:r>
            <a:r>
              <a:rPr lang="pt-BR" b="1" u="sng" dirty="0" smtClean="0"/>
              <a:t>responsável</a:t>
            </a:r>
            <a:r>
              <a:rPr lang="pt-BR" b="1" dirty="0" smtClean="0"/>
              <a:t>:</a:t>
            </a:r>
          </a:p>
          <a:p>
            <a:pPr>
              <a:buFontTx/>
              <a:buChar char="-"/>
            </a:pPr>
            <a:r>
              <a:rPr lang="pt-BR" b="1" dirty="0" smtClean="0"/>
              <a:t>Administradores ou gestores</a:t>
            </a:r>
          </a:p>
          <a:p>
            <a:pPr>
              <a:buFontTx/>
              <a:buChar char="-"/>
            </a:pPr>
            <a:r>
              <a:rPr lang="pt-BR" b="1" dirty="0" smtClean="0"/>
              <a:t>Ordenadores de despesa - órgãos</a:t>
            </a:r>
          </a:p>
          <a:p>
            <a:pPr>
              <a:buFontTx/>
              <a:buChar char="-"/>
            </a:pPr>
            <a:r>
              <a:rPr lang="pt-BR" b="1" dirty="0" smtClean="0"/>
              <a:t>Dirigentes de autarquias e estatais</a:t>
            </a:r>
          </a:p>
          <a:p>
            <a:pPr>
              <a:buFontTx/>
              <a:buChar char="-"/>
            </a:pPr>
            <a:r>
              <a:rPr lang="pt-BR" b="1" dirty="0" smtClean="0"/>
              <a:t>Comissão de licitação e pregoeiros</a:t>
            </a:r>
          </a:p>
          <a:p>
            <a:pPr>
              <a:buFontTx/>
              <a:buChar char="-"/>
            </a:pPr>
            <a:r>
              <a:rPr lang="pt-BR" b="1" dirty="0" smtClean="0"/>
              <a:t>Assessores Jurídicos</a:t>
            </a:r>
          </a:p>
          <a:p>
            <a:pPr>
              <a:buFontTx/>
              <a:buChar char="-"/>
            </a:pPr>
            <a:r>
              <a:rPr lang="pt-BR" b="1" dirty="0" smtClean="0"/>
              <a:t>Encarregado do material em estoque</a:t>
            </a:r>
            <a:endParaRPr lang="pt-BR" b="1" dirty="0"/>
          </a:p>
          <a:p>
            <a:pPr marL="0" indent="0" algn="ctr">
              <a:buNone/>
            </a:pPr>
            <a:endParaRPr lang="pt-BR" sz="3600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74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3600" b="1" dirty="0" smtClean="0"/>
              <a:t>PARTES</a:t>
            </a:r>
          </a:p>
          <a:p>
            <a:pPr marL="0" indent="0" algn="ctr">
              <a:buNone/>
            </a:pPr>
            <a:endParaRPr lang="pt-BR" sz="3600" dirty="0"/>
          </a:p>
          <a:p>
            <a:pPr marL="0" indent="0" algn="ctr">
              <a:buNone/>
            </a:pPr>
            <a:r>
              <a:rPr lang="pt-BR" sz="3600" b="1" dirty="0" smtClean="0"/>
              <a:t>INTERESSADO - </a:t>
            </a:r>
            <a:r>
              <a:rPr lang="pt-BR" sz="3600" b="1" dirty="0"/>
              <a:t>parte do processo de controle externo que, em qualquer etapa do processo, tenha reconhecida, pelo relator ou pelo Tribunal, razão legítima para intervir no processo.</a:t>
            </a:r>
          </a:p>
          <a:p>
            <a:pPr marL="0" indent="0" algn="ctr">
              <a:buNone/>
            </a:pPr>
            <a:endParaRPr lang="pt-BR" sz="3600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51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3600" b="1" dirty="0" smtClean="0"/>
              <a:t>LIMITES À ATUAÇÃO DO TC</a:t>
            </a:r>
          </a:p>
          <a:p>
            <a:pPr marL="0" indent="0" algn="ctr">
              <a:buNone/>
            </a:pPr>
            <a:r>
              <a:rPr lang="pt-BR" sz="3600" b="1" dirty="0" smtClean="0"/>
              <a:t>Constituição e leis</a:t>
            </a:r>
            <a:endParaRPr lang="pt-BR" sz="3600" b="1" dirty="0"/>
          </a:p>
          <a:p>
            <a:pPr marL="0" indent="0" algn="ctr">
              <a:buNone/>
            </a:pPr>
            <a:r>
              <a:rPr lang="pt-BR" sz="3600" b="1" dirty="0" smtClean="0"/>
              <a:t>Princípios da legalidade, moralidade, devido processo legal (contraditório e ampla defesa), verdade material, formalismo moderado, segurança jurídica.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35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3600" b="1" dirty="0"/>
              <a:t>LIMITES À ATUAÇÃO DO TC</a:t>
            </a:r>
          </a:p>
          <a:p>
            <a:pPr marL="0" indent="0" algn="ctr">
              <a:buNone/>
            </a:pPr>
            <a:r>
              <a:rPr lang="pt-BR" sz="3600" b="1" dirty="0" smtClean="0"/>
              <a:t>Constituição Federal</a:t>
            </a:r>
          </a:p>
          <a:p>
            <a:pPr marL="0" indent="0" algn="just">
              <a:buNone/>
            </a:pPr>
            <a:r>
              <a:rPr lang="pt-BR" sz="3000" b="1" dirty="0" smtClean="0"/>
              <a:t>Art. 5º, conjugação dos incisos LIV ( ninguém será privado da liberdade ou dos bens sem o devido processo legal) e LV (aos litigantes, em processo judicial ou administrativo, e aos acusados em geral são assegurados o contraditório e ampla defesa, com os meios e recursos a ela inerentes) do art. 5º da Lei Maior que é formulada essa afirmação.</a:t>
            </a:r>
          </a:p>
          <a:p>
            <a:pPr marL="0" indent="0" algn="ctr">
              <a:buNone/>
            </a:pPr>
            <a:endParaRPr lang="pt-BR" sz="3600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29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3600" b="1" dirty="0"/>
              <a:t>LIMITES À ATUAÇÃO DO TC</a:t>
            </a:r>
          </a:p>
          <a:p>
            <a:pPr marL="0" indent="0" algn="ctr">
              <a:buNone/>
            </a:pPr>
            <a:r>
              <a:rPr lang="pt-BR" sz="3600" b="1" dirty="0" smtClean="0"/>
              <a:t>STF – Súmula Vinculante nº 03</a:t>
            </a:r>
            <a:endParaRPr lang="pt-BR" sz="3600" b="1" dirty="0" smtClean="0"/>
          </a:p>
          <a:p>
            <a:pPr marL="0" indent="0" algn="just">
              <a:buNone/>
            </a:pPr>
            <a:r>
              <a:rPr lang="pt-BR" sz="3000" b="1" dirty="0"/>
              <a:t>Nos processos perante o Tribunal de Contas da União asseguram-se o </a:t>
            </a:r>
            <a:r>
              <a:rPr lang="pt-BR" sz="3000" b="1" u="sng" dirty="0"/>
              <a:t>contraditório</a:t>
            </a:r>
            <a:r>
              <a:rPr lang="pt-BR" sz="3000" b="1" dirty="0"/>
              <a:t> e a ampla defesa quando da decisão puder resultar </a:t>
            </a:r>
            <a:r>
              <a:rPr lang="pt-BR" sz="3000" b="1" u="sng" dirty="0"/>
              <a:t>anulação</a:t>
            </a:r>
            <a:r>
              <a:rPr lang="pt-BR" sz="3000" b="1" dirty="0"/>
              <a:t> ou </a:t>
            </a:r>
            <a:r>
              <a:rPr lang="pt-BR" sz="3000" b="1" u="sng" dirty="0"/>
              <a:t>revogação</a:t>
            </a:r>
            <a:r>
              <a:rPr lang="pt-BR" sz="3000" b="1" dirty="0"/>
              <a:t> de ato administrativo que beneficie o </a:t>
            </a:r>
            <a:r>
              <a:rPr lang="pt-BR" sz="3000" b="1" u="sng" dirty="0"/>
              <a:t>interessado</a:t>
            </a:r>
            <a:r>
              <a:rPr lang="pt-BR" sz="3000" b="1" dirty="0"/>
              <a:t>, </a:t>
            </a:r>
            <a:r>
              <a:rPr lang="pt-BR" sz="3000" b="1" u="sng" dirty="0"/>
              <a:t>excetuada</a:t>
            </a:r>
            <a:r>
              <a:rPr lang="pt-BR" sz="3000" b="1" dirty="0"/>
              <a:t> a apreciação da legalidade do ato de concessão inicial de aposentadoria, reforma e pensão.</a:t>
            </a:r>
            <a:endParaRPr lang="pt-BR" sz="3600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12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3600" b="1" dirty="0" smtClean="0"/>
              <a:t>PROCESSO DE FISCALIZAÇÃO</a:t>
            </a:r>
            <a:endParaRPr lang="pt-BR" sz="3600" b="1" dirty="0"/>
          </a:p>
          <a:p>
            <a:pPr marL="0" indent="0" algn="ctr">
              <a:buNone/>
            </a:pPr>
            <a:endParaRPr lang="pt-BR" sz="3600" b="1" dirty="0" smtClean="0"/>
          </a:p>
          <a:p>
            <a:pPr marL="0" indent="0" algn="ctr">
              <a:buNone/>
            </a:pPr>
            <a:r>
              <a:rPr lang="pt-BR" sz="3600" b="1" dirty="0" smtClean="0"/>
              <a:t>FINALIDADES (art. 98 LOTCE):</a:t>
            </a:r>
          </a:p>
          <a:p>
            <a:pPr algn="ctr">
              <a:buFontTx/>
              <a:buChar char="-"/>
            </a:pPr>
            <a:r>
              <a:rPr lang="pt-BR" sz="3600" b="1" dirty="0" smtClean="0"/>
              <a:t>Assegurar a eficácia do controle</a:t>
            </a:r>
          </a:p>
          <a:p>
            <a:pPr algn="ctr">
              <a:buFontTx/>
              <a:buChar char="-"/>
            </a:pPr>
            <a:r>
              <a:rPr lang="pt-BR" sz="3600" b="1" dirty="0" smtClean="0"/>
              <a:t>Instruir o julgamento das contas</a:t>
            </a:r>
            <a:endParaRPr lang="pt-BR" sz="3600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63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3600" b="1" dirty="0"/>
              <a:t>FISCALIZAÇÃO – Iniciativa de terceiro</a:t>
            </a:r>
          </a:p>
          <a:p>
            <a:pPr marL="0" indent="0" algn="ctr">
              <a:buNone/>
            </a:pPr>
            <a:r>
              <a:rPr lang="pt-BR" sz="3600" b="1" dirty="0" smtClean="0"/>
              <a:t>DENÚNCIA</a:t>
            </a:r>
          </a:p>
          <a:p>
            <a:r>
              <a:rPr lang="pt-BR" sz="3600" dirty="0" smtClean="0"/>
              <a:t> </a:t>
            </a:r>
            <a:r>
              <a:rPr lang="pt-BR" u="sng" dirty="0"/>
              <a:t>Objeto</a:t>
            </a:r>
            <a:r>
              <a:rPr lang="pt-BR" dirty="0"/>
              <a:t>: levar a conhecimento do TC um determinado fato ilegal, que seja por ele suscetível de responsabilização ou possível adoção de medidas;</a:t>
            </a:r>
          </a:p>
          <a:p>
            <a:r>
              <a:rPr lang="pt-BR" u="sng" dirty="0" smtClean="0"/>
              <a:t>Legitimados</a:t>
            </a:r>
            <a:r>
              <a:rPr lang="pt-BR" dirty="0"/>
              <a:t>: qualquer cidadão, partido político, associação ou sindicato;</a:t>
            </a:r>
          </a:p>
          <a:p>
            <a:pPr marL="0" indent="0" algn="ctr">
              <a:buNone/>
            </a:pPr>
            <a:endParaRPr lang="pt-BR" sz="3600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96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9632" y="184991"/>
            <a:ext cx="7499176" cy="1143000"/>
          </a:xfrm>
        </p:spPr>
        <p:txBody>
          <a:bodyPr>
            <a:noAutofit/>
          </a:bodyPr>
          <a:lstStyle/>
          <a:p>
            <a:r>
              <a:rPr lang="pt-BR" sz="3600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2" y="1600200"/>
            <a:ext cx="7499175" cy="4525963"/>
          </a:xfrm>
        </p:spPr>
        <p:txBody>
          <a:bodyPr>
            <a:normAutofit/>
          </a:bodyPr>
          <a:lstStyle/>
          <a:p>
            <a:pPr algn="just"/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Principais atividades do TCE-GO:</a:t>
            </a:r>
          </a:p>
          <a:p>
            <a:pPr lvl="1" algn="just"/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Apreciação das contas do Governador</a:t>
            </a:r>
          </a:p>
          <a:p>
            <a:pPr lvl="1" algn="just"/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Julgamento das contas dos gestores</a:t>
            </a:r>
          </a:p>
          <a:p>
            <a:pPr lvl="1" algn="just"/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Julgamento da tomada de contas especial</a:t>
            </a:r>
          </a:p>
          <a:p>
            <a:pPr lvl="1" algn="just"/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Apreciação de atos sujeitos a registro</a:t>
            </a:r>
          </a:p>
          <a:p>
            <a:pPr lvl="1" algn="just"/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Fiscalização</a:t>
            </a:r>
          </a:p>
          <a:p>
            <a:pPr lvl="1" algn="just"/>
            <a:endParaRPr lang="pt-BR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1" algn="just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2051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2361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FISCALIZAÇÃO – Iniciativa de terceiro</a:t>
            </a:r>
            <a:endParaRPr lang="pt-BR" b="1" dirty="0"/>
          </a:p>
          <a:p>
            <a:pPr marL="0" indent="0" algn="ctr">
              <a:buNone/>
            </a:pPr>
            <a:r>
              <a:rPr lang="pt-BR" b="1" dirty="0" smtClean="0"/>
              <a:t>DENÚNCIA</a:t>
            </a:r>
          </a:p>
          <a:p>
            <a:r>
              <a:rPr lang="pt-BR" sz="3600" dirty="0" smtClean="0"/>
              <a:t> </a:t>
            </a:r>
            <a:r>
              <a:rPr lang="pt-BR" sz="3000" b="1" dirty="0" smtClean="0"/>
              <a:t>REQUISITOS:</a:t>
            </a:r>
            <a:r>
              <a:rPr lang="pt-BR" sz="3000" b="1" dirty="0"/>
              <a:t>	legitimidade; </a:t>
            </a:r>
            <a:r>
              <a:rPr lang="pt-BR" sz="3000" b="1" dirty="0" smtClean="0"/>
              <a:t>ser formalizada </a:t>
            </a:r>
            <a:r>
              <a:rPr lang="pt-BR" sz="3000" b="1" dirty="0"/>
              <a:t>por </a:t>
            </a:r>
            <a:r>
              <a:rPr lang="pt-BR" sz="3000" b="1" u="sng" dirty="0"/>
              <a:t>escrito</a:t>
            </a:r>
            <a:r>
              <a:rPr lang="pt-BR" sz="3000" b="1" dirty="0"/>
              <a:t> </a:t>
            </a:r>
            <a:r>
              <a:rPr lang="pt-BR" sz="3000" b="1" dirty="0" smtClean="0"/>
              <a:t>com </a:t>
            </a:r>
            <a:r>
              <a:rPr lang="pt-BR" sz="3000" b="1" dirty="0"/>
              <a:t>a exposição da </a:t>
            </a:r>
            <a:r>
              <a:rPr lang="pt-BR" sz="3000" b="1" u="sng" dirty="0"/>
              <a:t>irregularidade</a:t>
            </a:r>
            <a:r>
              <a:rPr lang="pt-BR" sz="3000" b="1" dirty="0"/>
              <a:t> e a </a:t>
            </a:r>
            <a:r>
              <a:rPr lang="pt-BR" sz="3000" b="1" u="sng" dirty="0"/>
              <a:t>qualificação</a:t>
            </a:r>
            <a:r>
              <a:rPr lang="pt-BR" sz="3000" b="1" dirty="0"/>
              <a:t> do denunciante; se urgente (fato grave ou medida cautelar), poderá ser por meio eletrônico, fax ou telegrama, desde que se envie o original em até dez dias</a:t>
            </a:r>
            <a:r>
              <a:rPr lang="pt-BR" sz="3000" b="1" dirty="0" smtClean="0"/>
              <a:t>;</a:t>
            </a:r>
          </a:p>
          <a:p>
            <a:r>
              <a:rPr lang="pt-BR" sz="3000" b="1" dirty="0" smtClean="0"/>
              <a:t>SIGILO: até que se comprove a </a:t>
            </a:r>
            <a:r>
              <a:rPr lang="pt-BR" sz="3000" b="1" dirty="0" smtClean="0"/>
              <a:t>procedência</a:t>
            </a:r>
            <a:endParaRPr lang="pt-BR" sz="3000" b="1" dirty="0"/>
          </a:p>
          <a:p>
            <a:pPr marL="0" indent="0" algn="just">
              <a:buNone/>
            </a:pPr>
            <a:endParaRPr lang="pt-BR" sz="3000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69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FISCALIZAÇÃO – Iniciativa de terceiro</a:t>
            </a:r>
            <a:endParaRPr lang="pt-BR" b="1" dirty="0"/>
          </a:p>
          <a:p>
            <a:pPr marL="0" indent="0" algn="ctr">
              <a:buNone/>
            </a:pPr>
            <a:r>
              <a:rPr lang="pt-BR" b="1" dirty="0" smtClean="0"/>
              <a:t>REPRESENTAÇÃO</a:t>
            </a:r>
          </a:p>
          <a:p>
            <a:r>
              <a:rPr lang="pt-BR" sz="3600" dirty="0" smtClean="0"/>
              <a:t> </a:t>
            </a:r>
            <a:r>
              <a:rPr lang="pt-BR" sz="3000" b="1" dirty="0" smtClean="0"/>
              <a:t>REQUISITOS:</a:t>
            </a:r>
            <a:r>
              <a:rPr lang="pt-BR" sz="3000" b="1" dirty="0"/>
              <a:t>	</a:t>
            </a:r>
            <a:r>
              <a:rPr lang="pt-BR" sz="3000" b="1" dirty="0" smtClean="0"/>
              <a:t>os mesmos da denúncia;</a:t>
            </a:r>
          </a:p>
          <a:p>
            <a:r>
              <a:rPr lang="pt-BR" sz="3000" b="1" dirty="0" smtClean="0"/>
              <a:t>É uma denúncia qualificada: somente determinadas autoridades tem legitimidade</a:t>
            </a:r>
          </a:p>
          <a:p>
            <a:pPr algn="just"/>
            <a:r>
              <a:rPr lang="pt-BR" sz="3000" b="1" dirty="0" smtClean="0"/>
              <a:t>Não há sigilo quanto à autoridade representante</a:t>
            </a:r>
            <a:endParaRPr lang="pt-BR" sz="3000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47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REPRESENTAÇÃO</a:t>
            </a:r>
          </a:p>
          <a:p>
            <a:r>
              <a:rPr lang="pt-BR" sz="3600" dirty="0" smtClean="0"/>
              <a:t> </a:t>
            </a:r>
            <a:r>
              <a:rPr lang="pt-BR" sz="3000" b="1" dirty="0" smtClean="0"/>
              <a:t>LEGITIMADOS:</a:t>
            </a:r>
          </a:p>
          <a:p>
            <a:pPr marL="0" indent="0">
              <a:buNone/>
            </a:pPr>
            <a:r>
              <a:rPr lang="pt-BR" sz="2400" b="1" dirty="0"/>
              <a:t>I – os </a:t>
            </a:r>
            <a:r>
              <a:rPr lang="pt-BR" sz="2400" b="1" u="sng" dirty="0"/>
              <a:t>Ministérios Públicos </a:t>
            </a:r>
            <a:r>
              <a:rPr lang="pt-BR" sz="2400" b="1" dirty="0"/>
              <a:t>da União, dos Estados, do Distrito Federal;</a:t>
            </a:r>
          </a:p>
          <a:p>
            <a:pPr marL="0" indent="0">
              <a:buNone/>
            </a:pPr>
            <a:r>
              <a:rPr lang="pt-BR" sz="2400" b="1" dirty="0"/>
              <a:t>II – os </a:t>
            </a:r>
            <a:r>
              <a:rPr lang="pt-BR" sz="2400" b="1" u="sng" dirty="0"/>
              <a:t>órgãos de controle interno</a:t>
            </a:r>
            <a:r>
              <a:rPr lang="pt-BR" sz="2400" b="1" dirty="0"/>
              <a:t>, nos termos do art. 43 desta Lei, em cumprimento ao § 1</a:t>
            </a:r>
            <a:r>
              <a:rPr lang="pt-BR" sz="2400" b="1" baseline="30000" dirty="0"/>
              <a:t>o</a:t>
            </a:r>
            <a:r>
              <a:rPr lang="pt-BR" sz="2400" b="1" dirty="0"/>
              <a:t> do art. 29 da Constituição Estadual;</a:t>
            </a:r>
          </a:p>
          <a:p>
            <a:pPr marL="0" indent="0">
              <a:buNone/>
            </a:pPr>
            <a:r>
              <a:rPr lang="pt-BR" sz="2400" b="1" dirty="0"/>
              <a:t>III – os </a:t>
            </a:r>
            <a:r>
              <a:rPr lang="pt-BR" sz="2400" b="1" u="sng" dirty="0"/>
              <a:t>senadores</a:t>
            </a:r>
            <a:r>
              <a:rPr lang="pt-BR" sz="2400" b="1" dirty="0"/>
              <a:t> da República, </a:t>
            </a:r>
            <a:r>
              <a:rPr lang="pt-BR" sz="2400" b="1" u="sng" dirty="0"/>
              <a:t>deputados</a:t>
            </a:r>
            <a:r>
              <a:rPr lang="pt-BR" sz="2400" b="1" dirty="0"/>
              <a:t> federais, estaduais e distritais, </a:t>
            </a:r>
            <a:r>
              <a:rPr lang="pt-BR" sz="2400" b="1" u="sng" dirty="0"/>
              <a:t>magistrados</a:t>
            </a:r>
            <a:r>
              <a:rPr lang="pt-BR" sz="2400" b="1" dirty="0"/>
              <a:t>, </a:t>
            </a:r>
            <a:r>
              <a:rPr lang="pt-BR" sz="2400" b="1" u="sng" dirty="0"/>
              <a:t>servidores públicos </a:t>
            </a:r>
            <a:r>
              <a:rPr lang="pt-BR" sz="2400" b="1" dirty="0"/>
              <a:t>e outras </a:t>
            </a:r>
            <a:r>
              <a:rPr lang="pt-BR" sz="2400" b="1" u="sng" dirty="0"/>
              <a:t>autoridades</a:t>
            </a:r>
            <a:r>
              <a:rPr lang="pt-BR" sz="2400" b="1" dirty="0"/>
              <a:t> que comuniquem a ocorrência de irregularidades de que tenham </a:t>
            </a:r>
            <a:r>
              <a:rPr lang="pt-BR" sz="2400" b="1" u="sng" dirty="0"/>
              <a:t>conhecimento em virtude do cargo que ocupem</a:t>
            </a:r>
            <a:r>
              <a:rPr lang="pt-BR" sz="2400" b="1" dirty="0" smtClean="0"/>
              <a:t>;</a:t>
            </a:r>
            <a:endParaRPr lang="pt-BR" sz="3000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83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REPRESENTAÇÃO</a:t>
            </a:r>
          </a:p>
          <a:p>
            <a:r>
              <a:rPr lang="pt-BR" sz="3600" dirty="0" smtClean="0"/>
              <a:t> </a:t>
            </a:r>
            <a:r>
              <a:rPr lang="pt-BR" sz="3000" b="1" dirty="0" smtClean="0"/>
              <a:t>LEGITIMADOS:</a:t>
            </a:r>
          </a:p>
          <a:p>
            <a:pPr marL="0" indent="0">
              <a:buNone/>
            </a:pPr>
            <a:r>
              <a:rPr lang="pt-BR" sz="2400" b="1" dirty="0" smtClean="0"/>
              <a:t>IV </a:t>
            </a:r>
            <a:r>
              <a:rPr lang="pt-BR" sz="2400" b="1" dirty="0"/>
              <a:t>– os </a:t>
            </a:r>
            <a:r>
              <a:rPr lang="pt-BR" sz="2400" b="1" u="sng" dirty="0"/>
              <a:t>tribunais de contas </a:t>
            </a:r>
            <a:r>
              <a:rPr lang="pt-BR" sz="2400" b="1" dirty="0"/>
              <a:t>dos entes da federação e as câmaras municipais;</a:t>
            </a:r>
          </a:p>
          <a:p>
            <a:pPr marL="0" indent="0">
              <a:buNone/>
            </a:pPr>
            <a:r>
              <a:rPr lang="pt-BR" sz="2400" b="1" dirty="0"/>
              <a:t>V – a </a:t>
            </a:r>
            <a:r>
              <a:rPr lang="pt-BR" sz="2400" b="1" u="sng" dirty="0"/>
              <a:t>procuradoria-geral de contas</a:t>
            </a:r>
            <a:r>
              <a:rPr lang="pt-BR" sz="2400" b="1" dirty="0"/>
              <a:t>;</a:t>
            </a:r>
          </a:p>
          <a:p>
            <a:pPr marL="0" indent="0">
              <a:buNone/>
            </a:pPr>
            <a:r>
              <a:rPr lang="pt-BR" sz="2400" b="1" dirty="0"/>
              <a:t>VI – as </a:t>
            </a:r>
            <a:r>
              <a:rPr lang="pt-BR" sz="2400" b="1" u="sng" dirty="0"/>
              <a:t>equipes</a:t>
            </a:r>
            <a:r>
              <a:rPr lang="pt-BR" sz="2400" b="1" dirty="0"/>
              <a:t> de inspeção ou de auditoria, nos termos do art. 96 desta Lei;</a:t>
            </a:r>
          </a:p>
          <a:p>
            <a:pPr marL="0" indent="0">
              <a:buNone/>
            </a:pPr>
            <a:r>
              <a:rPr lang="pt-BR" sz="2400" b="1" dirty="0"/>
              <a:t>VII – as </a:t>
            </a:r>
            <a:r>
              <a:rPr lang="pt-BR" sz="2400" b="1" u="sng" dirty="0"/>
              <a:t>unidades técnicas </a:t>
            </a:r>
            <a:r>
              <a:rPr lang="pt-BR" sz="2400" b="1" dirty="0"/>
              <a:t>do Tribunal;</a:t>
            </a:r>
          </a:p>
          <a:p>
            <a:pPr marL="0" indent="0">
              <a:buNone/>
            </a:pPr>
            <a:r>
              <a:rPr lang="pt-BR" sz="2400" b="1" dirty="0"/>
              <a:t>VIII – outros órgãos, </a:t>
            </a:r>
            <a:r>
              <a:rPr lang="pt-BR" sz="2400" b="1" u="sng" dirty="0"/>
              <a:t>entidades</a:t>
            </a:r>
            <a:r>
              <a:rPr lang="pt-BR" sz="2400" b="1" dirty="0"/>
              <a:t> ou pessoas que detenham essa prerrogativa por força de </a:t>
            </a:r>
            <a:r>
              <a:rPr lang="pt-BR" sz="2400" b="1" u="sng" dirty="0"/>
              <a:t>lei</a:t>
            </a:r>
            <a:r>
              <a:rPr lang="pt-BR" sz="2400" b="1" dirty="0"/>
              <a:t>.</a:t>
            </a:r>
          </a:p>
          <a:p>
            <a:pPr marL="0" indent="0">
              <a:buNone/>
            </a:pPr>
            <a:endParaRPr lang="pt-BR" sz="2800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56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REPRESENTAÇÃO</a:t>
            </a:r>
          </a:p>
          <a:p>
            <a:r>
              <a:rPr lang="pt-BR" sz="3600" dirty="0" smtClean="0"/>
              <a:t> </a:t>
            </a:r>
            <a:r>
              <a:rPr lang="pt-BR" sz="3000" b="1" dirty="0" smtClean="0"/>
              <a:t>LEGITIMADOS POR FORÇA DE LEI:</a:t>
            </a:r>
          </a:p>
          <a:p>
            <a:pPr marL="0" indent="0">
              <a:buNone/>
            </a:pPr>
            <a:r>
              <a:rPr lang="pt-BR" sz="3000" b="1" dirty="0" smtClean="0"/>
              <a:t>Art. 113, §1º da Lei 8.666/93:</a:t>
            </a:r>
          </a:p>
          <a:p>
            <a:pPr marL="0" indent="0">
              <a:buNone/>
            </a:pPr>
            <a:r>
              <a:rPr lang="pt-BR" sz="2800" b="1" dirty="0"/>
              <a:t> § </a:t>
            </a:r>
            <a:r>
              <a:rPr lang="pt-BR" sz="2800" b="1" dirty="0" smtClean="0"/>
              <a:t>1º.  </a:t>
            </a:r>
            <a:r>
              <a:rPr lang="pt-BR" sz="2800" b="1" dirty="0"/>
              <a:t>Qualquer licitante, contratado ou pessoa física ou jurídica poderá </a:t>
            </a:r>
            <a:r>
              <a:rPr lang="pt-BR" sz="2800" b="1" u="sng" dirty="0"/>
              <a:t>representar</a:t>
            </a:r>
            <a:r>
              <a:rPr lang="pt-BR" sz="2800" b="1" dirty="0"/>
              <a:t> ao Tribunal de Contas ou aos órgãos integrantes do sistema de controle interno contra irregularidades na aplicação desta Lei, para os fins do disposto neste artigo.</a:t>
            </a:r>
          </a:p>
          <a:p>
            <a:pPr marL="0" indent="0">
              <a:buNone/>
            </a:pPr>
            <a:endParaRPr lang="pt-BR" sz="2800" b="1" dirty="0"/>
          </a:p>
          <a:p>
            <a:pPr marL="0" indent="0">
              <a:buNone/>
            </a:pPr>
            <a:endParaRPr lang="pt-BR" sz="2800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43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INSTRUMENTOS – Art. 92</a:t>
            </a:r>
            <a:endParaRPr lang="pt-BR" b="1" dirty="0"/>
          </a:p>
          <a:p>
            <a:r>
              <a:rPr lang="pt-BR" b="1" dirty="0" smtClean="0"/>
              <a:t>Auditorias</a:t>
            </a:r>
          </a:p>
          <a:p>
            <a:r>
              <a:rPr lang="pt-BR" b="1" dirty="0" smtClean="0"/>
              <a:t>Acompanhamentos</a:t>
            </a:r>
          </a:p>
          <a:p>
            <a:r>
              <a:rPr lang="pt-BR" b="1" dirty="0" smtClean="0"/>
              <a:t>Inspeções</a:t>
            </a:r>
          </a:p>
          <a:p>
            <a:r>
              <a:rPr lang="pt-BR" b="1" dirty="0" smtClean="0"/>
              <a:t>Levantamentos</a:t>
            </a:r>
          </a:p>
          <a:p>
            <a:r>
              <a:rPr lang="pt-BR" b="1" dirty="0" smtClean="0"/>
              <a:t>Monitoramentos</a:t>
            </a:r>
          </a:p>
          <a:p>
            <a:r>
              <a:rPr lang="pt-BR" b="1" dirty="0" smtClean="0"/>
              <a:t>Relatório Resumido da Execução Orçamentária – Art. 53 LRF</a:t>
            </a:r>
          </a:p>
          <a:p>
            <a:r>
              <a:rPr lang="pt-BR" b="1" dirty="0" smtClean="0"/>
              <a:t>Relatório de Gestão Fiscal – Art. 55 LRF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80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INSPEÇÃO – Art. 241 RITCE</a:t>
            </a:r>
          </a:p>
          <a:p>
            <a:pPr marL="0" indent="0" algn="just">
              <a:buNone/>
            </a:pPr>
            <a:endParaRPr lang="pt-BR" b="1" dirty="0"/>
          </a:p>
          <a:p>
            <a:pPr algn="just"/>
            <a:r>
              <a:rPr lang="pt-BR" b="1" dirty="0" smtClean="0"/>
              <a:t>Suprir omissões e lacunas de informações;</a:t>
            </a:r>
          </a:p>
          <a:p>
            <a:pPr algn="just"/>
            <a:r>
              <a:rPr lang="pt-BR" b="1" dirty="0" smtClean="0"/>
              <a:t>Esclarecer dúvidas;</a:t>
            </a:r>
          </a:p>
          <a:p>
            <a:pPr algn="just"/>
            <a:r>
              <a:rPr lang="pt-BR" b="1" dirty="0" smtClean="0"/>
              <a:t>Apurar denúncias ou representações;</a:t>
            </a:r>
          </a:p>
          <a:p>
            <a:pPr algn="just"/>
            <a:r>
              <a:rPr lang="pt-BR" b="1" dirty="0" smtClean="0"/>
              <a:t>Subsidiar a apreciação dos atos sujeitos a registro;</a:t>
            </a:r>
          </a:p>
          <a:p>
            <a:pPr marL="0" indent="0" algn="ctr">
              <a:buNone/>
            </a:pPr>
            <a:r>
              <a:rPr lang="pt-BR" b="1" dirty="0" smtClean="0"/>
              <a:t>NÃO É UM PROCESSO AUTÔNOMO!!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37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LEVANTAMENTO – Art. 238 RITCE</a:t>
            </a:r>
          </a:p>
          <a:p>
            <a:r>
              <a:rPr lang="pt-BR" b="1" dirty="0" smtClean="0"/>
              <a:t>conhecer </a:t>
            </a:r>
            <a:r>
              <a:rPr lang="pt-BR" b="1" dirty="0"/>
              <a:t>a organização e o funcionamento dos órgãos e </a:t>
            </a:r>
            <a:r>
              <a:rPr lang="pt-BR" b="1" dirty="0" smtClean="0"/>
              <a:t>entidades jurisdicionados, de </a:t>
            </a:r>
            <a:r>
              <a:rPr lang="pt-BR" b="1" dirty="0"/>
              <a:t>sistemas, programas</a:t>
            </a:r>
            <a:r>
              <a:rPr lang="pt-BR" b="1" dirty="0" smtClean="0"/>
              <a:t>, projetos </a:t>
            </a:r>
            <a:r>
              <a:rPr lang="pt-BR" b="1" dirty="0"/>
              <a:t>e atividades </a:t>
            </a:r>
            <a:r>
              <a:rPr lang="pt-BR" b="1" dirty="0" smtClean="0"/>
              <a:t>governamentais;</a:t>
            </a:r>
          </a:p>
          <a:p>
            <a:r>
              <a:rPr lang="pt-BR" b="1" dirty="0"/>
              <a:t>identificar ações, fatos ou atos a serem </a:t>
            </a:r>
            <a:r>
              <a:rPr lang="pt-BR" b="1" dirty="0" smtClean="0"/>
              <a:t>fiscalizados</a:t>
            </a:r>
            <a:endParaRPr lang="pt-BR" b="1" dirty="0"/>
          </a:p>
          <a:p>
            <a:r>
              <a:rPr lang="pt-BR" b="1" dirty="0" smtClean="0"/>
              <a:t>avaliar </a:t>
            </a:r>
            <a:r>
              <a:rPr lang="pt-BR" b="1" dirty="0"/>
              <a:t>a viabilidade da realização de </a:t>
            </a:r>
            <a:r>
              <a:rPr lang="pt-BR" b="1" dirty="0" smtClean="0"/>
              <a:t>fiscalizações</a:t>
            </a:r>
            <a:endParaRPr lang="pt-BR" b="1" dirty="0"/>
          </a:p>
          <a:p>
            <a:r>
              <a:rPr lang="pt-BR" b="1" dirty="0" smtClean="0"/>
              <a:t>subsidiar </a:t>
            </a:r>
            <a:r>
              <a:rPr lang="pt-BR" b="1" dirty="0"/>
              <a:t>o planejamento de fiscalização</a:t>
            </a:r>
            <a:endParaRPr lang="pt-BR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89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AUDITORIA – Art. 239 RITCE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dirty="0" smtClean="0"/>
              <a:t>AUDITORIA DE REGULARIDADE ou DE CONFORMIDADE - o </a:t>
            </a:r>
            <a:r>
              <a:rPr lang="pt-BR" b="1" dirty="0"/>
              <a:t>exame da </a:t>
            </a:r>
            <a:r>
              <a:rPr lang="pt-BR" b="1" u="sng" dirty="0"/>
              <a:t>legalidade</a:t>
            </a:r>
            <a:r>
              <a:rPr lang="pt-BR" b="1" dirty="0"/>
              <a:t> e </a:t>
            </a:r>
            <a:r>
              <a:rPr lang="pt-BR" b="1" u="sng" dirty="0"/>
              <a:t>legitimidade</a:t>
            </a:r>
            <a:r>
              <a:rPr lang="pt-BR" b="1" dirty="0"/>
              <a:t> dos atos de gestão em relação a </a:t>
            </a:r>
            <a:r>
              <a:rPr lang="pt-BR" b="1" u="sng" dirty="0"/>
              <a:t>padrões normativos</a:t>
            </a:r>
            <a:r>
              <a:rPr lang="pt-BR" b="1" dirty="0"/>
              <a:t> expressos em normas </a:t>
            </a:r>
            <a:r>
              <a:rPr lang="pt-BR" b="1" u="sng" dirty="0"/>
              <a:t>técnicas</a:t>
            </a:r>
            <a:r>
              <a:rPr lang="pt-BR" b="1" dirty="0"/>
              <a:t> ou </a:t>
            </a:r>
            <a:r>
              <a:rPr lang="pt-BR" b="1" u="sng" dirty="0"/>
              <a:t>jurídicas</a:t>
            </a:r>
            <a:r>
              <a:rPr lang="pt-BR" b="1" dirty="0"/>
              <a:t> e regulamentos </a:t>
            </a:r>
            <a:r>
              <a:rPr lang="pt-BR" b="1" dirty="0" smtClean="0"/>
              <a:t>aplicáveis.</a:t>
            </a:r>
          </a:p>
          <a:p>
            <a:pPr marL="0" indent="0" algn="just">
              <a:buNone/>
            </a:pPr>
            <a:r>
              <a:rPr lang="pt-BR" b="1" dirty="0" smtClean="0"/>
              <a:t>- </a:t>
            </a:r>
            <a:r>
              <a:rPr lang="pt-BR" b="1" dirty="0" smtClean="0"/>
              <a:t>NAT, NAG, INTOSAI, </a:t>
            </a:r>
            <a:r>
              <a:rPr lang="pt-BR" b="1" dirty="0" err="1" smtClean="0"/>
              <a:t>OLACEFs</a:t>
            </a:r>
            <a:endParaRPr lang="pt-BR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02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AUDITORIA – Art. 239 RITCE</a:t>
            </a:r>
          </a:p>
          <a:p>
            <a:pPr marL="0" indent="0" algn="ctr">
              <a:buNone/>
            </a:pPr>
            <a:r>
              <a:rPr lang="pt-BR" b="1" dirty="0" smtClean="0"/>
              <a:t>Manual do TCU</a:t>
            </a:r>
          </a:p>
          <a:p>
            <a:pPr marL="0" indent="0" algn="just">
              <a:buNone/>
            </a:pPr>
            <a:r>
              <a:rPr lang="pt-BR" b="1" dirty="0" smtClean="0"/>
              <a:t>AUDITORIA OPERACIONAL - avaliar </a:t>
            </a:r>
            <a:r>
              <a:rPr lang="pt-BR" b="1" dirty="0"/>
              <a:t>o </a:t>
            </a:r>
            <a:r>
              <a:rPr lang="pt-BR" b="1" u="sng" dirty="0"/>
              <a:t>desempenho</a:t>
            </a:r>
            <a:r>
              <a:rPr lang="pt-BR" b="1" dirty="0"/>
              <a:t> dos órgãos e entidades jurisdicionados, assim como </a:t>
            </a:r>
            <a:r>
              <a:rPr lang="pt-BR" b="1" dirty="0" smtClean="0"/>
              <a:t>dos sistemas</a:t>
            </a:r>
            <a:r>
              <a:rPr lang="pt-BR" b="1" dirty="0"/>
              <a:t>, programas, projetos e atividades governamentais, quanto aos aspectos de </a:t>
            </a:r>
            <a:r>
              <a:rPr lang="pt-BR" b="1" u="sng" dirty="0"/>
              <a:t>economicidade</a:t>
            </a:r>
            <a:r>
              <a:rPr lang="pt-BR" b="1" dirty="0" smtClean="0"/>
              <a:t>, </a:t>
            </a:r>
            <a:r>
              <a:rPr lang="pt-BR" b="1" u="sng" dirty="0" smtClean="0"/>
              <a:t>eficiência</a:t>
            </a:r>
            <a:r>
              <a:rPr lang="pt-BR" b="1" dirty="0"/>
              <a:t>, </a:t>
            </a:r>
            <a:r>
              <a:rPr lang="pt-BR" b="1" u="sng" dirty="0"/>
              <a:t>eficácia</a:t>
            </a:r>
            <a:r>
              <a:rPr lang="pt-BR" b="1" dirty="0"/>
              <a:t> e </a:t>
            </a:r>
            <a:r>
              <a:rPr lang="pt-BR" b="1" u="sng" dirty="0"/>
              <a:t>efetividade</a:t>
            </a:r>
            <a:r>
              <a:rPr lang="pt-BR" b="1" dirty="0"/>
              <a:t> dos atos </a:t>
            </a:r>
            <a:r>
              <a:rPr lang="pt-BR" b="1" dirty="0" smtClean="0"/>
              <a:t>praticados.</a:t>
            </a:r>
          </a:p>
          <a:p>
            <a:pPr marL="0" indent="0">
              <a:buNone/>
            </a:pPr>
            <a:r>
              <a:rPr lang="pt-BR" b="1" dirty="0" smtClean="0"/>
              <a:t>Palavras-chave: </a:t>
            </a:r>
            <a:r>
              <a:rPr lang="pt-BR" b="1" u="sng" dirty="0" smtClean="0"/>
              <a:t>Qualidade</a:t>
            </a:r>
            <a:r>
              <a:rPr lang="pt-BR" b="1" dirty="0" smtClean="0"/>
              <a:t>, </a:t>
            </a:r>
            <a:r>
              <a:rPr lang="pt-BR" b="1" u="sng" dirty="0" smtClean="0"/>
              <a:t>Resultados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94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8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t-BR" b="1" dirty="0" smtClean="0"/>
              <a:t>NOÇÕES DE PROCESSO</a:t>
            </a:r>
          </a:p>
          <a:p>
            <a:r>
              <a:rPr lang="pt-BR" b="1" dirty="0" smtClean="0"/>
              <a:t>Dicionário Aurélio – significados:</a:t>
            </a:r>
          </a:p>
          <a:p>
            <a:pPr marL="457200" lvl="1" indent="0" algn="just">
              <a:buNone/>
            </a:pPr>
            <a:r>
              <a:rPr lang="pt-BR" b="1" dirty="0" smtClean="0"/>
              <a:t>1</a:t>
            </a:r>
            <a:r>
              <a:rPr lang="pt-BR" b="1" dirty="0"/>
              <a:t>. ato de proceder, de ir por diante; seguimento, curso, marcha. </a:t>
            </a:r>
          </a:p>
          <a:p>
            <a:pPr marL="457200" lvl="1" indent="0" algn="just">
              <a:buNone/>
            </a:pPr>
            <a:r>
              <a:rPr lang="pt-BR" b="1" dirty="0" smtClean="0"/>
              <a:t>2. </a:t>
            </a:r>
            <a:r>
              <a:rPr lang="pt-BR" b="1" dirty="0"/>
              <a:t>maneira pela qual se realiza uma operação, segundo determinadas normas; método, técnica: processo manual; processo mecânico. </a:t>
            </a:r>
          </a:p>
          <a:p>
            <a:pPr marL="457200" lvl="1" indent="0" algn="just">
              <a:buNone/>
            </a:pPr>
            <a:r>
              <a:rPr lang="pt-BR" b="1" dirty="0" smtClean="0"/>
              <a:t>3. </a:t>
            </a:r>
            <a:r>
              <a:rPr lang="pt-BR" b="1" dirty="0"/>
              <a:t>atividade por meio da qual se exerce concretamente, em relação a determinado caso, a função jurisdicional, e que é instrumento de composição das lides.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9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5251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ACOMPANHAMENTO – Art. 242 RITCE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b="1" dirty="0" smtClean="0"/>
              <a:t>DE REGULARIDADE </a:t>
            </a:r>
          </a:p>
          <a:p>
            <a:r>
              <a:rPr lang="pt-BR" b="1" dirty="0" smtClean="0"/>
              <a:t>OPERACIONAL</a:t>
            </a:r>
          </a:p>
          <a:p>
            <a:pPr marL="0" indent="0">
              <a:buNone/>
            </a:pPr>
            <a:r>
              <a:rPr lang="pt-BR" dirty="0" smtClean="0"/>
              <a:t>“ao longo de </a:t>
            </a:r>
            <a:r>
              <a:rPr lang="pt-BR" dirty="0"/>
              <a:t>um período </a:t>
            </a:r>
            <a:r>
              <a:rPr lang="pt-BR" dirty="0" smtClean="0"/>
              <a:t>predeterminado”</a:t>
            </a:r>
            <a:endParaRPr lang="pt-BR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82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ACOMPANHAMENTO – Art. 242 RITCE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b="1" dirty="0" smtClean="0"/>
              <a:t>DE REGULARIDADE </a:t>
            </a:r>
          </a:p>
          <a:p>
            <a:r>
              <a:rPr lang="pt-BR" b="1" dirty="0" smtClean="0"/>
              <a:t>OPERACIONAL</a:t>
            </a:r>
          </a:p>
          <a:p>
            <a:pPr marL="0" indent="0">
              <a:buNone/>
            </a:pPr>
            <a:r>
              <a:rPr lang="pt-BR" b="1" dirty="0" smtClean="0"/>
              <a:t>“ao longo de </a:t>
            </a:r>
            <a:r>
              <a:rPr lang="pt-BR" b="1" dirty="0"/>
              <a:t>um </a:t>
            </a:r>
            <a:r>
              <a:rPr lang="pt-BR" b="1" dirty="0" smtClean="0"/>
              <a:t>período predeterminado”</a:t>
            </a:r>
          </a:p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r>
              <a:rPr lang="pt-BR" b="1" dirty="0" smtClean="0"/>
              <a:t>Errata - caput do artigo: Não visa verificar o cumprimento do plano de fiscalização</a:t>
            </a:r>
            <a:endParaRPr lang="pt-BR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23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ACOMPANHAMENTO DE CONCURSO PÚBLICO – Art. 293 RITCE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b="1" dirty="0" smtClean="0"/>
              <a:t>Previsão na Constituição Estadual</a:t>
            </a:r>
          </a:p>
          <a:p>
            <a:r>
              <a:rPr lang="pt-BR" b="1" dirty="0" smtClean="0"/>
              <a:t>Encaminhamento dos documentos em até 3 dias úteis da publicação do edital</a:t>
            </a:r>
          </a:p>
          <a:p>
            <a:r>
              <a:rPr lang="pt-BR" b="1" dirty="0" smtClean="0"/>
              <a:t>Não encaminhamento: multa</a:t>
            </a:r>
            <a:endParaRPr lang="pt-BR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73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MONITORAMENTO – Art. 244 RITCE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b="1" dirty="0" smtClean="0"/>
              <a:t>Previsão na Constituição Estadual</a:t>
            </a:r>
          </a:p>
          <a:p>
            <a:r>
              <a:rPr lang="pt-BR" b="1" dirty="0" smtClean="0"/>
              <a:t>Encaminhamento dos documentos em até 3 dias úteis da publicação do edital</a:t>
            </a:r>
          </a:p>
          <a:p>
            <a:r>
              <a:rPr lang="pt-BR" b="1" dirty="0" smtClean="0"/>
              <a:t>Não encaminhamento: multa</a:t>
            </a:r>
            <a:endParaRPr lang="pt-BR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48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RELATÓRIO RESUMIDO DE EXEC. ORÇ. e</a:t>
            </a:r>
          </a:p>
          <a:p>
            <a:pPr marL="0" indent="0" algn="ctr">
              <a:buNone/>
            </a:pPr>
            <a:r>
              <a:rPr lang="pt-BR" b="1" dirty="0" smtClean="0"/>
              <a:t>RELATÓRIO DE GESTÃO FISCAL</a:t>
            </a:r>
          </a:p>
          <a:p>
            <a:pPr marL="0" indent="0" algn="ctr">
              <a:buNone/>
            </a:pPr>
            <a:r>
              <a:rPr lang="pt-BR" b="1" dirty="0" smtClean="0"/>
              <a:t>Art. 244 RITCE</a:t>
            </a:r>
          </a:p>
          <a:p>
            <a:r>
              <a:rPr lang="pt-BR" b="1" dirty="0" smtClean="0"/>
              <a:t>Encaminhamento do RREO ao TCE-GO no prazo de 30 dias após cada bimestre – PODER </a:t>
            </a:r>
            <a:r>
              <a:rPr lang="pt-BR" b="1" dirty="0"/>
              <a:t>EXECUTIVO</a:t>
            </a:r>
          </a:p>
          <a:p>
            <a:r>
              <a:rPr lang="pt-BR" b="1" dirty="0" smtClean="0"/>
              <a:t>Encaminhamento </a:t>
            </a:r>
            <a:r>
              <a:rPr lang="pt-BR" b="1" dirty="0"/>
              <a:t>do </a:t>
            </a:r>
            <a:r>
              <a:rPr lang="pt-BR" b="1" dirty="0" smtClean="0"/>
              <a:t>RGF </a:t>
            </a:r>
            <a:r>
              <a:rPr lang="pt-BR" b="1" dirty="0"/>
              <a:t>ao TCE-GO no prazo de </a:t>
            </a:r>
            <a:r>
              <a:rPr lang="pt-BR" b="1" dirty="0" smtClean="0"/>
              <a:t>45 </a:t>
            </a:r>
            <a:r>
              <a:rPr lang="pt-BR" b="1" dirty="0"/>
              <a:t>dias após cada </a:t>
            </a:r>
            <a:r>
              <a:rPr lang="pt-BR" b="1" dirty="0" smtClean="0"/>
              <a:t>quadrimestre – PODERES e ÓRGÃOS AUTÔNOMOS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24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PLANO DE FISCALIZAÇÃO – Art. 94 LOTCE</a:t>
            </a:r>
          </a:p>
          <a:p>
            <a:pPr marL="0" indent="0" algn="ctr">
              <a:buNone/>
            </a:pPr>
            <a:r>
              <a:rPr lang="pt-BR" b="1" dirty="0" smtClean="0"/>
              <a:t>PLENÁRIO</a:t>
            </a:r>
          </a:p>
          <a:p>
            <a:r>
              <a:rPr lang="pt-BR" b="1" dirty="0" smtClean="0"/>
              <a:t>Auditorias</a:t>
            </a:r>
          </a:p>
          <a:p>
            <a:r>
              <a:rPr lang="pt-BR" b="1" dirty="0" smtClean="0"/>
              <a:t>Acompanhamentos</a:t>
            </a:r>
          </a:p>
          <a:p>
            <a:r>
              <a:rPr lang="pt-BR" b="1" dirty="0" smtClean="0"/>
              <a:t>Monitoramentos</a:t>
            </a:r>
          </a:p>
          <a:p>
            <a:pPr marL="0" indent="0">
              <a:buNone/>
            </a:pPr>
            <a:r>
              <a:rPr lang="pt-BR" b="1" dirty="0" smtClean="0"/>
              <a:t>Art. 247 RITCE:</a:t>
            </a:r>
          </a:p>
          <a:p>
            <a:pPr marL="457200" lvl="1" indent="0">
              <a:buNone/>
            </a:pPr>
            <a:r>
              <a:rPr lang="pt-BR" b="1" dirty="0" smtClean="0"/>
              <a:t>- Periodicidade: anual (20º dia útil da aprovação do orçamento)</a:t>
            </a:r>
          </a:p>
          <a:p>
            <a:pPr marL="457200" lvl="1" indent="0">
              <a:buNone/>
            </a:pPr>
            <a:r>
              <a:rPr lang="pt-BR" b="1" dirty="0" smtClean="0"/>
              <a:t>- Critérios: Materialidade e Relevância (outros)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1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PLANO DE FISCALIZAÇÃO</a:t>
            </a:r>
          </a:p>
          <a:p>
            <a:pPr marL="0" indent="0" algn="ctr">
              <a:buNone/>
            </a:pPr>
            <a:r>
              <a:rPr lang="pt-BR" b="1" dirty="0" smtClean="0"/>
              <a:t>Art. 247, § 5º RITCE</a:t>
            </a:r>
          </a:p>
          <a:p>
            <a:pPr marL="0" indent="0">
              <a:buNone/>
            </a:pPr>
            <a:r>
              <a:rPr lang="pt-BR" b="1" dirty="0" smtClean="0"/>
              <a:t>Viabilidade – existência ou mobilização de:</a:t>
            </a:r>
          </a:p>
          <a:p>
            <a:r>
              <a:rPr lang="pt-BR" b="1" dirty="0" smtClean="0"/>
              <a:t>Recursos humanos</a:t>
            </a:r>
          </a:p>
          <a:p>
            <a:r>
              <a:rPr lang="pt-BR" b="1" dirty="0" smtClean="0"/>
              <a:t>Recursos materiais</a:t>
            </a:r>
            <a:endParaRPr lang="pt-BR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24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PLANO DE FISCALIZAÇÃO – Art. 94 LOTCE</a:t>
            </a:r>
          </a:p>
          <a:p>
            <a:pPr marL="0" indent="0" algn="ctr">
              <a:buNone/>
            </a:pPr>
            <a:r>
              <a:rPr lang="pt-BR" b="1" dirty="0" smtClean="0"/>
              <a:t>RELATOR</a:t>
            </a:r>
            <a:endParaRPr lang="pt-BR" b="1" dirty="0"/>
          </a:p>
          <a:p>
            <a:r>
              <a:rPr lang="pt-BR" b="1" dirty="0" smtClean="0"/>
              <a:t>Inspeções</a:t>
            </a:r>
          </a:p>
          <a:p>
            <a:r>
              <a:rPr lang="pt-BR" b="1" dirty="0" smtClean="0"/>
              <a:t>Levantamentos</a:t>
            </a:r>
          </a:p>
          <a:p>
            <a:endParaRPr lang="pt-BR" b="1" dirty="0"/>
          </a:p>
          <a:p>
            <a:pPr marL="0" indent="0">
              <a:buNone/>
            </a:pPr>
            <a:r>
              <a:rPr lang="pt-BR" b="1" dirty="0" smtClean="0"/>
              <a:t>Art. 247,§4º RITCE:</a:t>
            </a:r>
            <a:endParaRPr lang="pt-BR" b="1" dirty="0"/>
          </a:p>
          <a:p>
            <a:r>
              <a:rPr lang="pt-BR" b="1" dirty="0" smtClean="0"/>
              <a:t>Coordenação de Fiscalização Estadual (?)</a:t>
            </a:r>
          </a:p>
          <a:p>
            <a:r>
              <a:rPr lang="pt-BR" b="1" dirty="0" smtClean="0"/>
              <a:t>Secretaria de Controle Externo (??)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39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DECISÕES PRELIMINARES</a:t>
            </a:r>
          </a:p>
          <a:p>
            <a:pPr marL="0" indent="0" algn="ctr">
              <a:buNone/>
            </a:pPr>
            <a:r>
              <a:rPr lang="pt-BR" b="1" dirty="0" smtClean="0"/>
              <a:t>Art. 50 LOTCE</a:t>
            </a:r>
          </a:p>
          <a:p>
            <a:pPr marL="0" indent="0">
              <a:buNone/>
            </a:pPr>
            <a:r>
              <a:rPr lang="pt-BR" b="1" dirty="0" smtClean="0"/>
              <a:t>Conselheiro </a:t>
            </a:r>
            <a:r>
              <a:rPr lang="pt-BR" b="1" u="sng" dirty="0" smtClean="0"/>
              <a:t>Relator</a:t>
            </a:r>
            <a:r>
              <a:rPr lang="pt-BR" b="1" dirty="0" smtClean="0"/>
              <a:t>: preside a instrução do processo.	</a:t>
            </a:r>
          </a:p>
          <a:p>
            <a:pPr marL="0" indent="0" algn="ctr">
              <a:buNone/>
            </a:pPr>
            <a:r>
              <a:rPr lang="pt-BR" b="1" u="sng" dirty="0" smtClean="0"/>
              <a:t>Manifestação prévia da unidade técnica</a:t>
            </a:r>
          </a:p>
          <a:p>
            <a:pPr marL="0" indent="0" algn="ctr">
              <a:buNone/>
            </a:pPr>
            <a:r>
              <a:rPr lang="pt-BR" b="1" u="sng" dirty="0" smtClean="0"/>
              <a:t>Despacho singular</a:t>
            </a:r>
            <a:r>
              <a:rPr lang="pt-BR" b="1" dirty="0" smtClean="0"/>
              <a:t>:</a:t>
            </a:r>
          </a:p>
          <a:p>
            <a:pPr marL="0" indent="0">
              <a:buNone/>
            </a:pPr>
            <a:r>
              <a:rPr lang="pt-BR" sz="2800" b="1" dirty="0" smtClean="0"/>
              <a:t>I </a:t>
            </a:r>
            <a:r>
              <a:rPr lang="pt-BR" sz="2800" b="1" dirty="0"/>
              <a:t>– a realização das </a:t>
            </a:r>
            <a:r>
              <a:rPr lang="pt-BR" sz="2800" b="1" u="sng" dirty="0"/>
              <a:t>diligências</a:t>
            </a:r>
            <a:r>
              <a:rPr lang="pt-BR" sz="2800" b="1" dirty="0"/>
              <a:t> necessárias ao saneamento do processo, estabelecendo </a:t>
            </a:r>
            <a:r>
              <a:rPr lang="pt-BR" sz="2800" b="1" u="sng" dirty="0"/>
              <a:t>prazo</a:t>
            </a:r>
            <a:r>
              <a:rPr lang="pt-BR" sz="2800" b="1" dirty="0"/>
              <a:t> para o </a:t>
            </a:r>
            <a:r>
              <a:rPr lang="pt-BR" sz="2800" b="1" dirty="0" smtClean="0"/>
              <a:t>seu </a:t>
            </a:r>
            <a:r>
              <a:rPr lang="pt-BR" sz="2800" b="1" dirty="0"/>
              <a:t>cumprimento</a:t>
            </a:r>
            <a:r>
              <a:rPr lang="pt-BR" sz="2800" b="1" dirty="0" smtClean="0"/>
              <a:t>;</a:t>
            </a:r>
            <a:endParaRPr lang="pt-BR" sz="2800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07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DECISÕES PRELIMINARES</a:t>
            </a:r>
          </a:p>
          <a:p>
            <a:pPr marL="0" indent="0" algn="ctr">
              <a:buNone/>
            </a:pPr>
            <a:r>
              <a:rPr lang="pt-BR" b="1" dirty="0" smtClean="0"/>
              <a:t>Art. 50 LOTCE</a:t>
            </a:r>
          </a:p>
          <a:p>
            <a:pPr marL="0" indent="0">
              <a:buNone/>
            </a:pPr>
            <a:r>
              <a:rPr lang="pt-BR" b="1" dirty="0" smtClean="0"/>
              <a:t>Conselheiro </a:t>
            </a:r>
            <a:r>
              <a:rPr lang="pt-BR" b="1" u="sng" dirty="0" smtClean="0"/>
              <a:t>Relator</a:t>
            </a:r>
            <a:r>
              <a:rPr lang="pt-BR" b="1" dirty="0" smtClean="0"/>
              <a:t>: Despacho singular:</a:t>
            </a:r>
          </a:p>
          <a:p>
            <a:pPr marL="0" indent="0">
              <a:buNone/>
            </a:pPr>
            <a:r>
              <a:rPr lang="pt-BR" sz="2800" b="1" dirty="0" smtClean="0"/>
              <a:t>II </a:t>
            </a:r>
            <a:r>
              <a:rPr lang="pt-BR" sz="2800" b="1" dirty="0"/>
              <a:t>– a </a:t>
            </a:r>
            <a:r>
              <a:rPr lang="pt-BR" sz="2800" b="1" u="sng" dirty="0"/>
              <a:t>citação</a:t>
            </a:r>
            <a:r>
              <a:rPr lang="pt-BR" sz="2800" b="1" dirty="0"/>
              <a:t> dos responsáveis, obrigatoriamente, nos processos em que se apurarem indícios de </a:t>
            </a:r>
            <a:r>
              <a:rPr lang="pt-BR" sz="2800" b="1" u="sng" dirty="0"/>
              <a:t>débito</a:t>
            </a:r>
            <a:r>
              <a:rPr lang="pt-BR" sz="2800" b="1" dirty="0"/>
              <a:t> ou de </a:t>
            </a:r>
            <a:r>
              <a:rPr lang="pt-BR" sz="2800" b="1" u="sng" dirty="0"/>
              <a:t>irregularidade</a:t>
            </a:r>
            <a:r>
              <a:rPr lang="pt-BR" sz="2800" b="1" dirty="0"/>
              <a:t> decorrentes da prática de ato ilegal, ilegítimo ou antieconômico </a:t>
            </a:r>
            <a:r>
              <a:rPr lang="pt-BR" sz="2800" b="1" u="sng" dirty="0"/>
              <a:t>que enseje a aplicação de sanções </a:t>
            </a:r>
            <a:r>
              <a:rPr lang="pt-BR" sz="2800" b="1" dirty="0"/>
              <a:t>pelo Tribunal;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86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7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b="1" dirty="0" smtClean="0"/>
              <a:t>NOÇÕES DE PROCESSO</a:t>
            </a:r>
          </a:p>
          <a:p>
            <a:pPr marL="0" indent="0" algn="just">
              <a:buNone/>
            </a:pPr>
            <a:r>
              <a:rPr lang="pt-BR" b="1" dirty="0" smtClean="0"/>
              <a:t>Habitualmente</a:t>
            </a:r>
            <a:r>
              <a:rPr lang="pt-BR" b="1" dirty="0"/>
              <a:t>, o termo processo, na área doutrinária do direito vincula-se à função jurisdicional, relacionado, portanto, ao direito processual, civil e penal. </a:t>
            </a:r>
            <a:endParaRPr lang="pt-BR" b="1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dirty="0"/>
              <a:t>Cintra, </a:t>
            </a:r>
            <a:r>
              <a:rPr lang="pt-BR" b="1" dirty="0" err="1"/>
              <a:t>Grinover</a:t>
            </a:r>
            <a:r>
              <a:rPr lang="pt-BR" b="1" dirty="0"/>
              <a:t> e </a:t>
            </a:r>
            <a:r>
              <a:rPr lang="pt-BR" b="1" dirty="0" err="1"/>
              <a:t>Dinamarco</a:t>
            </a:r>
            <a:r>
              <a:rPr lang="pt-BR" b="1" dirty="0"/>
              <a:t> (2008) entendem que processo é um conceito que transcende ao direito </a:t>
            </a:r>
            <a:r>
              <a:rPr lang="pt-BR" b="1" dirty="0" smtClean="0"/>
              <a:t>processual.</a:t>
            </a:r>
            <a:endParaRPr lang="pt-BR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48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1797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DECISÕES PRELIMINARES</a:t>
            </a:r>
          </a:p>
          <a:p>
            <a:pPr marL="0" indent="0" algn="ctr">
              <a:buNone/>
            </a:pPr>
            <a:r>
              <a:rPr lang="pt-BR" b="1" dirty="0" smtClean="0"/>
              <a:t>Art. 50 LOTCE</a:t>
            </a:r>
          </a:p>
          <a:p>
            <a:pPr marL="0" indent="0">
              <a:buNone/>
            </a:pPr>
            <a:r>
              <a:rPr lang="pt-BR" b="1" dirty="0" smtClean="0"/>
              <a:t>Conselheiro </a:t>
            </a:r>
            <a:r>
              <a:rPr lang="pt-BR" b="1" u="sng" dirty="0" smtClean="0"/>
              <a:t>Relator</a:t>
            </a:r>
            <a:r>
              <a:rPr lang="pt-BR" b="1" dirty="0" smtClean="0"/>
              <a:t>: Despacho singular:</a:t>
            </a:r>
          </a:p>
          <a:p>
            <a:pPr marL="0" indent="0" algn="just">
              <a:buNone/>
            </a:pPr>
            <a:r>
              <a:rPr lang="pt-BR" sz="2800" b="1" dirty="0" smtClean="0"/>
              <a:t>LOTCE Art. 55, § 2º. </a:t>
            </a:r>
            <a:r>
              <a:rPr lang="pt-BR" sz="2800" b="1" dirty="0"/>
              <a:t>Além dos prazos específicos previstos nesta Lei, o prazo para manifestação da parte é de:</a:t>
            </a:r>
          </a:p>
          <a:p>
            <a:pPr marL="0" indent="0" algn="just">
              <a:buNone/>
            </a:pPr>
            <a:r>
              <a:rPr lang="pt-BR" sz="2800" b="1" dirty="0" smtClean="0"/>
              <a:t>I </a:t>
            </a:r>
            <a:r>
              <a:rPr lang="pt-BR" sz="2800" b="1" dirty="0"/>
              <a:t>– 15 (quinze) dias, para as </a:t>
            </a:r>
            <a:r>
              <a:rPr lang="pt-BR" sz="2800" b="1" u="sng" dirty="0"/>
              <a:t>razões de defesa e </a:t>
            </a:r>
            <a:r>
              <a:rPr lang="pt-BR" sz="2800" b="1" u="sng" dirty="0" smtClean="0"/>
              <a:t>justificativas</a:t>
            </a:r>
            <a:endParaRPr lang="pt-BR" sz="2800" b="1" u="sng" dirty="0"/>
          </a:p>
          <a:p>
            <a:pPr marL="0" indent="0" algn="just">
              <a:buNone/>
            </a:pPr>
            <a:r>
              <a:rPr lang="pt-BR" sz="2800" b="1" dirty="0" smtClean="0"/>
              <a:t>II </a:t>
            </a:r>
            <a:r>
              <a:rPr lang="pt-BR" sz="2800" b="1" dirty="0"/>
              <a:t>– até 30 (trinta) dias, para os </a:t>
            </a:r>
            <a:r>
              <a:rPr lang="pt-BR" sz="2800" b="1" u="sng" dirty="0"/>
              <a:t>atos de instrução</a:t>
            </a:r>
            <a:r>
              <a:rPr lang="pt-BR" sz="2800" b="1" dirty="0"/>
              <a:t>, a ser fixado no despacho do Conselheiro</a:t>
            </a:r>
          </a:p>
          <a:p>
            <a:pPr marL="0" indent="0">
              <a:buNone/>
            </a:pPr>
            <a:endParaRPr lang="pt-BR" sz="2800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30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DECISÕES PRELIMINARES</a:t>
            </a:r>
          </a:p>
          <a:p>
            <a:pPr marL="0" indent="0" algn="ctr">
              <a:buNone/>
            </a:pPr>
            <a:r>
              <a:rPr lang="pt-BR" b="1" dirty="0" smtClean="0"/>
              <a:t>Art. 50 LOTCE</a:t>
            </a:r>
          </a:p>
          <a:p>
            <a:pPr marL="0" indent="0">
              <a:buNone/>
            </a:pPr>
            <a:r>
              <a:rPr lang="pt-BR" b="1" dirty="0" smtClean="0"/>
              <a:t>Conselheiro </a:t>
            </a:r>
            <a:r>
              <a:rPr lang="pt-BR" b="1" u="sng" dirty="0" smtClean="0"/>
              <a:t>Relator</a:t>
            </a:r>
            <a:r>
              <a:rPr lang="pt-BR" b="1" dirty="0" smtClean="0"/>
              <a:t>: Despacho singular:</a:t>
            </a:r>
          </a:p>
          <a:p>
            <a:pPr marL="0" indent="0">
              <a:buNone/>
            </a:pPr>
            <a:r>
              <a:rPr lang="pt-BR" sz="2800" b="1" dirty="0"/>
              <a:t>III – o </a:t>
            </a:r>
            <a:r>
              <a:rPr lang="pt-BR" sz="2800" b="1" u="sng" dirty="0"/>
              <a:t>sobrestamento</a:t>
            </a:r>
            <a:r>
              <a:rPr lang="pt-BR" sz="2800" b="1" dirty="0"/>
              <a:t> do processo, de ofício ou a pedido, quando o julgamento ou a apreciação dependerem da verificação de </a:t>
            </a:r>
            <a:r>
              <a:rPr lang="pt-BR" sz="2800" b="1" u="sng" dirty="0"/>
              <a:t>fatos</a:t>
            </a:r>
            <a:r>
              <a:rPr lang="pt-BR" sz="2800" b="1" dirty="0"/>
              <a:t> ou </a:t>
            </a:r>
            <a:r>
              <a:rPr lang="pt-BR" sz="2800" b="1" u="sng" dirty="0"/>
              <a:t>atos</a:t>
            </a:r>
            <a:r>
              <a:rPr lang="pt-BR" sz="2800" b="1" dirty="0"/>
              <a:t> considerados </a:t>
            </a:r>
            <a:r>
              <a:rPr lang="pt-BR" sz="2800" b="1" u="sng" dirty="0"/>
              <a:t>prejudiciais</a:t>
            </a:r>
            <a:r>
              <a:rPr lang="pt-BR" sz="2800" b="1" dirty="0" smtClean="0"/>
              <a:t>.</a:t>
            </a:r>
          </a:p>
          <a:p>
            <a:pPr marL="0" indent="0">
              <a:buNone/>
            </a:pPr>
            <a:r>
              <a:rPr lang="pt-BR" sz="2800" b="1" dirty="0" smtClean="0"/>
              <a:t>(Art. 66, §1</a:t>
            </a:r>
            <a:r>
              <a:rPr lang="pt-BR" sz="2800" b="1" baseline="30000" dirty="0" smtClean="0"/>
              <a:t>o</a:t>
            </a:r>
            <a:r>
              <a:rPr lang="pt-BR" sz="2800" b="1" dirty="0" smtClean="0"/>
              <a:t> </a:t>
            </a:r>
            <a:r>
              <a:rPr lang="pt-BR" sz="2800" b="1" dirty="0"/>
              <a:t>Preliminar é a decisão pela qual o Relator ou o Tribunal, antes de pronunciar-se quanto ao mérito das contas, resolve </a:t>
            </a:r>
            <a:r>
              <a:rPr lang="pt-BR" sz="2800" b="1" u="sng" dirty="0"/>
              <a:t>sobrestar</a:t>
            </a:r>
            <a:r>
              <a:rPr lang="pt-BR" sz="2800" b="1" dirty="0"/>
              <a:t> o </a:t>
            </a:r>
            <a:r>
              <a:rPr lang="pt-BR" sz="2800" b="1" dirty="0" smtClean="0"/>
              <a:t>julgamento)</a:t>
            </a:r>
            <a:endParaRPr lang="pt-BR" sz="2800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23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DECISÕES PRELIMINARES</a:t>
            </a:r>
          </a:p>
          <a:p>
            <a:pPr marL="0" indent="0" algn="ctr">
              <a:buNone/>
            </a:pPr>
            <a:r>
              <a:rPr lang="pt-BR" b="1" dirty="0" smtClean="0"/>
              <a:t>Art. 71 LOTCE (alteração em 2011)</a:t>
            </a:r>
          </a:p>
          <a:p>
            <a:pPr marL="0" indent="0" algn="just">
              <a:buNone/>
            </a:pPr>
            <a:r>
              <a:rPr lang="pt-BR" sz="2800" b="1" dirty="0"/>
              <a:t>Art. 71. A decisão definitiva em processo de tomada ou prestação de contas anuais constituirá </a:t>
            </a:r>
            <a:r>
              <a:rPr lang="pt-BR" sz="2800" b="1" u="sng" dirty="0"/>
              <a:t>fato impeditivo da imposição de multa em outros processos</a:t>
            </a:r>
            <a:r>
              <a:rPr lang="pt-BR" sz="2800" b="1" dirty="0"/>
              <a:t>, referentes ao </a:t>
            </a:r>
            <a:r>
              <a:rPr lang="pt-BR" sz="2800" b="1" u="sng" dirty="0"/>
              <a:t>mesmo exercício</a:t>
            </a:r>
            <a:r>
              <a:rPr lang="pt-BR" sz="2800" b="1" dirty="0"/>
              <a:t>, nos quais constem como responsáveis os mesmos gestores, à </a:t>
            </a:r>
            <a:r>
              <a:rPr lang="pt-BR" sz="2800" b="1" u="sng" dirty="0"/>
              <a:t>exceção</a:t>
            </a:r>
            <a:r>
              <a:rPr lang="pt-BR" sz="2800" b="1" dirty="0"/>
              <a:t> daqueles que forem </a:t>
            </a:r>
            <a:r>
              <a:rPr lang="pt-BR" sz="2800" b="1" u="sng" dirty="0"/>
              <a:t>expressamente destacados no acórdão de julgamento</a:t>
            </a:r>
            <a:r>
              <a:rPr lang="pt-BR" sz="2800" b="1" dirty="0"/>
              <a:t> do Tribunal</a:t>
            </a:r>
            <a:r>
              <a:rPr lang="pt-BR" b="1" dirty="0"/>
              <a:t>.</a:t>
            </a:r>
            <a:endParaRPr lang="pt-BR" sz="2800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18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DECISÕES PRELIMINARES</a:t>
            </a:r>
          </a:p>
          <a:p>
            <a:pPr marL="0" indent="0" algn="ctr">
              <a:buNone/>
            </a:pPr>
            <a:r>
              <a:rPr lang="pt-BR" b="1" dirty="0" smtClean="0"/>
              <a:t>Art. 71 LOTCE (anterior redação)</a:t>
            </a:r>
          </a:p>
          <a:p>
            <a:pPr marL="0" indent="0" algn="ctr">
              <a:buNone/>
            </a:pPr>
            <a:endParaRPr lang="pt-BR" b="1" dirty="0" smtClean="0"/>
          </a:p>
          <a:p>
            <a:pPr marL="0" indent="0" algn="just">
              <a:buNone/>
            </a:pPr>
            <a:r>
              <a:rPr lang="pt-BR" b="1" dirty="0"/>
              <a:t>Art. 71. A decisão definitiva em processo de tomada ou prestação de contas anuais constituirá fato impeditivo da imposição de </a:t>
            </a:r>
            <a:r>
              <a:rPr lang="pt-BR" b="1" u="sng" dirty="0"/>
              <a:t>multa</a:t>
            </a:r>
            <a:r>
              <a:rPr lang="pt-BR" b="1" dirty="0"/>
              <a:t> ou </a:t>
            </a:r>
            <a:r>
              <a:rPr lang="pt-BR" b="1" u="sng" dirty="0"/>
              <a:t>débito</a:t>
            </a:r>
            <a:r>
              <a:rPr lang="pt-BR" b="1" dirty="0"/>
              <a:t> em outros processos nos quais constem como responsáveis os mesmos gestores. </a:t>
            </a:r>
            <a:r>
              <a:rPr lang="pt-BR" b="1" dirty="0" smtClean="0"/>
              <a:t>(anterior redação)</a:t>
            </a:r>
            <a:endParaRPr lang="pt-BR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70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DECISÕES PRELIMINARES</a:t>
            </a:r>
          </a:p>
          <a:p>
            <a:pPr marL="0" indent="0" algn="ctr">
              <a:buNone/>
            </a:pPr>
            <a:r>
              <a:rPr lang="pt-BR" b="1" dirty="0" smtClean="0"/>
              <a:t>INSTRUÇÃO TÉCNICA PRELIMINAR</a:t>
            </a:r>
          </a:p>
          <a:p>
            <a:pPr marL="0" indent="0" algn="just">
              <a:buNone/>
            </a:pPr>
            <a:r>
              <a:rPr lang="pt-BR" sz="2700" b="1" dirty="0" smtClean="0"/>
              <a:t>Tem </a:t>
            </a:r>
            <a:r>
              <a:rPr lang="pt-BR" sz="2700" b="1" dirty="0"/>
              <a:t>por objeto a análise de </a:t>
            </a:r>
            <a:r>
              <a:rPr lang="pt-BR" sz="2700" b="1" u="sng" dirty="0"/>
              <a:t>questões prévias</a:t>
            </a:r>
            <a:r>
              <a:rPr lang="pt-BR" sz="2700" b="1" dirty="0"/>
              <a:t> ao mérito para a proposição ao Relator de pelo menos uma das seguintes medidas preliminares, saneadoras e/ou cautelares:</a:t>
            </a:r>
          </a:p>
          <a:p>
            <a:pPr algn="just"/>
            <a:r>
              <a:rPr lang="pt-BR" sz="2700" b="1" dirty="0" smtClean="0"/>
              <a:t>conhecimento </a:t>
            </a:r>
            <a:r>
              <a:rPr lang="pt-BR" sz="2700" b="1" dirty="0"/>
              <a:t>de petição dirigida ao Tribunal;</a:t>
            </a:r>
          </a:p>
          <a:p>
            <a:pPr algn="just"/>
            <a:r>
              <a:rPr lang="pt-BR" sz="2700" b="1" dirty="0" smtClean="0"/>
              <a:t>diligência</a:t>
            </a:r>
            <a:r>
              <a:rPr lang="pt-BR" sz="2700" b="1" dirty="0"/>
              <a:t>;</a:t>
            </a:r>
          </a:p>
          <a:p>
            <a:pPr algn="just"/>
            <a:r>
              <a:rPr lang="pt-BR" sz="2700" b="1" dirty="0" smtClean="0"/>
              <a:t>inspeção</a:t>
            </a:r>
            <a:r>
              <a:rPr lang="pt-BR" sz="2700" b="1" dirty="0"/>
              <a:t>;</a:t>
            </a:r>
          </a:p>
          <a:p>
            <a:pPr algn="just"/>
            <a:r>
              <a:rPr lang="pt-BR" sz="2700" b="1" dirty="0" smtClean="0"/>
              <a:t>sobrestamento</a:t>
            </a:r>
            <a:r>
              <a:rPr lang="pt-BR" sz="2700" b="1" dirty="0"/>
              <a:t>;</a:t>
            </a:r>
          </a:p>
          <a:p>
            <a:r>
              <a:rPr lang="pt-BR" sz="2700" b="1" dirty="0" smtClean="0"/>
              <a:t>cautelar;</a:t>
            </a:r>
            <a:endParaRPr lang="pt-BR" sz="2700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4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DECISÕES PRELIMINARES</a:t>
            </a:r>
          </a:p>
          <a:p>
            <a:pPr marL="0" indent="0" algn="ctr">
              <a:buNone/>
            </a:pPr>
            <a:r>
              <a:rPr lang="pt-BR" b="1" dirty="0" smtClean="0"/>
              <a:t>INSTRUÇÃO TÉCNICA PRELIMINAR</a:t>
            </a:r>
          </a:p>
          <a:p>
            <a:pPr marL="0" indent="0" algn="ctr">
              <a:buNone/>
            </a:pPr>
            <a:endParaRPr lang="pt-BR" b="1" dirty="0" smtClean="0"/>
          </a:p>
          <a:p>
            <a:pPr algn="just"/>
            <a:r>
              <a:rPr lang="pt-BR" sz="2700" b="1" dirty="0" smtClean="0"/>
              <a:t>cominação </a:t>
            </a:r>
            <a:r>
              <a:rPr lang="pt-BR" sz="2700" b="1" dirty="0"/>
              <a:t>das multas previstas nos incisos IV a VIII do art. 112, da LOTCE;</a:t>
            </a:r>
          </a:p>
          <a:p>
            <a:pPr algn="just"/>
            <a:r>
              <a:rPr lang="pt-BR" sz="2700" b="1" dirty="0" smtClean="0"/>
              <a:t>conversão </a:t>
            </a:r>
            <a:r>
              <a:rPr lang="pt-BR" sz="2700" b="1" dirty="0"/>
              <a:t>de processo de fiscalização em tomada de contas especial;</a:t>
            </a:r>
          </a:p>
          <a:p>
            <a:pPr algn="just"/>
            <a:r>
              <a:rPr lang="pt-BR" sz="2700" b="1" dirty="0" smtClean="0"/>
              <a:t>citação;</a:t>
            </a:r>
            <a:endParaRPr lang="pt-BR" sz="2700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14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APRECIAÇÃO DE FISCALIZAÇÃO – art. 99</a:t>
            </a:r>
            <a:endParaRPr lang="pt-BR" b="1" dirty="0"/>
          </a:p>
          <a:p>
            <a:pPr marL="0" indent="0" algn="just">
              <a:buNone/>
            </a:pPr>
            <a:r>
              <a:rPr lang="pt-BR" sz="2600" b="1" dirty="0" smtClean="0"/>
              <a:t>De acordo com a gravidade da irregularidade:</a:t>
            </a:r>
          </a:p>
          <a:p>
            <a:r>
              <a:rPr lang="pt-BR" sz="2600" b="1" dirty="0"/>
              <a:t>impropriedade ou falha de natureza formal que enseje a adoção de medida </a:t>
            </a:r>
            <a:r>
              <a:rPr lang="pt-BR" sz="2600" b="1" dirty="0" smtClean="0"/>
              <a:t>corretiva: não é passível de responsabilização, não há citação</a:t>
            </a:r>
            <a:endParaRPr lang="pt-BR" sz="2600" b="1" dirty="0"/>
          </a:p>
          <a:p>
            <a:r>
              <a:rPr lang="pt-BR" sz="2600" b="1" dirty="0" smtClean="0"/>
              <a:t>irregularidade </a:t>
            </a:r>
            <a:r>
              <a:rPr lang="pt-BR" sz="2600" b="1" dirty="0"/>
              <a:t>que cause </a:t>
            </a:r>
            <a:r>
              <a:rPr lang="pt-BR" sz="2600" b="1" dirty="0" smtClean="0"/>
              <a:t>DANO efetivo </a:t>
            </a:r>
            <a:r>
              <a:rPr lang="pt-BR" sz="2600" b="1" dirty="0"/>
              <a:t>ao </a:t>
            </a:r>
            <a:r>
              <a:rPr lang="pt-BR" sz="2600" b="1" dirty="0" smtClean="0"/>
              <a:t>erário: deve-se converter em tomada de contas especial e citação para apresentar ALEGAÇÕES DE DEFESA;</a:t>
            </a:r>
          </a:p>
          <a:p>
            <a:r>
              <a:rPr lang="pt-BR" sz="2600" b="1" dirty="0"/>
              <a:t>irregularidade </a:t>
            </a:r>
            <a:r>
              <a:rPr lang="pt-BR" sz="2600" b="1" u="sng" dirty="0" smtClean="0"/>
              <a:t>grave</a:t>
            </a:r>
            <a:r>
              <a:rPr lang="pt-BR" sz="2600" b="1" dirty="0" smtClean="0"/>
              <a:t> </a:t>
            </a:r>
            <a:r>
              <a:rPr lang="pt-BR" sz="2600" b="1" dirty="0"/>
              <a:t>que enseje a aplicação de </a:t>
            </a:r>
            <a:r>
              <a:rPr lang="pt-BR" sz="2600" b="1" dirty="0" smtClean="0"/>
              <a:t>SANÇÕES pelo Tribunal: citação para apresentar RAZÕES DE JUSTIFICATIVA</a:t>
            </a:r>
            <a:endParaRPr lang="pt-BR" sz="2600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APRECIAÇÃO DE FISCALIZAÇÃO </a:t>
            </a:r>
          </a:p>
          <a:p>
            <a:pPr marL="0" indent="0" algn="ctr">
              <a:buNone/>
            </a:pPr>
            <a:r>
              <a:rPr lang="pt-BR" b="1" dirty="0" smtClean="0"/>
              <a:t>CITAÇÃO – </a:t>
            </a:r>
            <a:r>
              <a:rPr lang="pt-BR" b="1" dirty="0" err="1" smtClean="0"/>
              <a:t>arts</a:t>
            </a:r>
            <a:r>
              <a:rPr lang="pt-BR" b="1" dirty="0" smtClean="0"/>
              <a:t>. 50, 67, 99</a:t>
            </a:r>
            <a:endParaRPr lang="pt-BR" b="1" dirty="0"/>
          </a:p>
          <a:p>
            <a:r>
              <a:rPr lang="pt-BR" sz="2800" b="1" dirty="0"/>
              <a:t>A proposta de citação dos responsáveis para apresentar o contraditório somente é obrigatória nos processos em que se apurarem, como questões de mérito, </a:t>
            </a:r>
            <a:r>
              <a:rPr lang="pt-BR" sz="2800" b="1" dirty="0" smtClean="0"/>
              <a:t>indícios de: </a:t>
            </a:r>
          </a:p>
          <a:p>
            <a:pPr lvl="1"/>
            <a:r>
              <a:rPr lang="pt-BR" b="1" dirty="0" smtClean="0"/>
              <a:t>débito </a:t>
            </a:r>
            <a:r>
              <a:rPr lang="pt-BR" b="1" dirty="0"/>
              <a:t>decorrente de dano efetivo ao </a:t>
            </a:r>
            <a:r>
              <a:rPr lang="pt-BR" b="1" dirty="0" smtClean="0"/>
              <a:t>erário;</a:t>
            </a:r>
          </a:p>
          <a:p>
            <a:pPr lvl="1"/>
            <a:r>
              <a:rPr lang="pt-BR" b="1" dirty="0" smtClean="0"/>
              <a:t>irregularidades </a:t>
            </a:r>
            <a:r>
              <a:rPr lang="pt-BR" b="1" dirty="0"/>
              <a:t>que ensejem a aplicação </a:t>
            </a:r>
            <a:r>
              <a:rPr lang="pt-BR" sz="2800" b="1" dirty="0"/>
              <a:t>de sanção pelo Tribunal;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99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APRECIAÇÃO DE FISCALIZAÇÃO </a:t>
            </a:r>
          </a:p>
          <a:p>
            <a:pPr marL="0" indent="0" algn="ctr">
              <a:buNone/>
            </a:pPr>
            <a:r>
              <a:rPr lang="pt-BR" b="1" dirty="0" smtClean="0"/>
              <a:t>PRAZO - CITAÇÃO – </a:t>
            </a:r>
            <a:r>
              <a:rPr lang="pt-BR" b="1" dirty="0" err="1" smtClean="0"/>
              <a:t>arts</a:t>
            </a:r>
            <a:r>
              <a:rPr lang="pt-BR" b="1" dirty="0" smtClean="0"/>
              <a:t>. 51 e 55</a:t>
            </a:r>
          </a:p>
          <a:p>
            <a:pPr marL="0" indent="0" algn="ctr">
              <a:buNone/>
            </a:pPr>
            <a:r>
              <a:rPr lang="pt-BR" b="1" dirty="0" smtClean="0"/>
              <a:t>15 DIAS:</a:t>
            </a:r>
          </a:p>
          <a:p>
            <a:pPr marL="0" indent="0" algn="ctr">
              <a:buNone/>
            </a:pPr>
            <a:endParaRPr lang="pt-BR" b="1" dirty="0" smtClean="0"/>
          </a:p>
          <a:p>
            <a:pPr algn="ctr"/>
            <a:r>
              <a:rPr lang="pt-BR" b="1" dirty="0" smtClean="0"/>
              <a:t>ALEGAÇÕES DE DEFESA</a:t>
            </a:r>
          </a:p>
          <a:p>
            <a:pPr algn="ctr"/>
            <a:r>
              <a:rPr lang="pt-BR" b="1" dirty="0" smtClean="0"/>
              <a:t>RAZÕES DE JUSTIFICATIVA</a:t>
            </a:r>
          </a:p>
          <a:p>
            <a:pPr marL="0" indent="0" algn="ctr">
              <a:buNone/>
            </a:pPr>
            <a:endParaRPr lang="pt-BR" b="1" dirty="0" smtClean="0"/>
          </a:p>
          <a:p>
            <a:pPr marL="0" indent="0" algn="ctr">
              <a:buNone/>
            </a:pPr>
            <a:r>
              <a:rPr lang="pt-BR" b="1" dirty="0" smtClean="0"/>
              <a:t>ERRATA: </a:t>
            </a:r>
            <a:r>
              <a:rPr lang="pt-BR" strike="sngStrike" dirty="0" smtClean="0"/>
              <a:t>Razões de defesa e justificativas</a:t>
            </a:r>
            <a:endParaRPr lang="pt-BR" strike="sngStrike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60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APRECIAÇÃO DE FISCALIZAÇÃO - CITAÇÃO</a:t>
            </a:r>
          </a:p>
          <a:p>
            <a:pPr algn="just"/>
            <a:r>
              <a:rPr lang="pt-BR" sz="2800" b="1" dirty="0"/>
              <a:t>As </a:t>
            </a:r>
            <a:r>
              <a:rPr lang="pt-BR" sz="2800" b="1" u="sng" dirty="0"/>
              <a:t>impropriedades</a:t>
            </a:r>
            <a:r>
              <a:rPr lang="pt-BR" sz="2800" b="1" dirty="0"/>
              <a:t> e as </a:t>
            </a:r>
            <a:r>
              <a:rPr lang="pt-BR" sz="2800" b="1" u="sng" dirty="0"/>
              <a:t>falhas de natureza formal</a:t>
            </a:r>
            <a:r>
              <a:rPr lang="pt-BR" sz="2800" b="1" dirty="0"/>
              <a:t> </a:t>
            </a:r>
            <a:r>
              <a:rPr lang="pt-BR" sz="2800" b="1" u="sng" dirty="0"/>
              <a:t>não</a:t>
            </a:r>
            <a:r>
              <a:rPr lang="pt-BR" sz="2800" b="1" dirty="0"/>
              <a:t> ensejam a aplicação de </a:t>
            </a:r>
            <a:r>
              <a:rPr lang="pt-BR" sz="2800" b="1" u="sng" dirty="0"/>
              <a:t>sanção</a:t>
            </a:r>
            <a:r>
              <a:rPr lang="pt-BR" sz="2800" b="1" dirty="0"/>
              <a:t>, </a:t>
            </a:r>
            <a:r>
              <a:rPr lang="pt-BR" sz="2800" b="1" u="sng" dirty="0"/>
              <a:t>nem</a:t>
            </a:r>
            <a:r>
              <a:rPr lang="pt-BR" sz="2800" b="1" dirty="0"/>
              <a:t> de proposta de </a:t>
            </a:r>
            <a:r>
              <a:rPr lang="pt-BR" sz="2800" b="1" u="sng" dirty="0"/>
              <a:t>citação</a:t>
            </a:r>
            <a:r>
              <a:rPr lang="pt-BR" sz="2800" b="1" dirty="0"/>
              <a:t>, porém podem gerar a determinação de adoção de providências corretivas ao responsável ou de quem lhe haja sucedido.</a:t>
            </a:r>
          </a:p>
          <a:p>
            <a:pPr algn="just"/>
            <a:r>
              <a:rPr lang="pt-BR" sz="2800" b="1" dirty="0" smtClean="0"/>
              <a:t>Como </a:t>
            </a:r>
            <a:r>
              <a:rPr lang="pt-BR" sz="2800" b="1" u="sng" dirty="0"/>
              <a:t>regra geral</a:t>
            </a:r>
            <a:r>
              <a:rPr lang="pt-BR" sz="2800" b="1" dirty="0"/>
              <a:t>, </a:t>
            </a:r>
            <a:r>
              <a:rPr lang="pt-BR" sz="2800" b="1" u="sng" dirty="0"/>
              <a:t>não</a:t>
            </a:r>
            <a:r>
              <a:rPr lang="pt-BR" sz="2800" b="1" dirty="0"/>
              <a:t> se propõe citação de responsável em </a:t>
            </a:r>
            <a:r>
              <a:rPr lang="pt-BR" sz="2800" b="1" u="sng" dirty="0"/>
              <a:t>levantamento</a:t>
            </a:r>
            <a:r>
              <a:rPr lang="pt-BR" sz="2800" b="1" dirty="0"/>
              <a:t> e </a:t>
            </a:r>
            <a:r>
              <a:rPr lang="pt-BR" sz="2800" b="1" u="sng" dirty="0"/>
              <a:t>monitoramento</a:t>
            </a:r>
            <a:r>
              <a:rPr lang="pt-BR" sz="2800" b="1" dirty="0"/>
              <a:t>.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71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7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b="1" dirty="0" smtClean="0"/>
              <a:t>NOÇÕES DE PROCESSO</a:t>
            </a:r>
          </a:p>
          <a:p>
            <a:pPr marL="0" indent="0" algn="just">
              <a:buNone/>
            </a:pPr>
            <a:r>
              <a:rPr lang="pt-BR" b="1" dirty="0" smtClean="0"/>
              <a:t>Sendo </a:t>
            </a:r>
            <a:r>
              <a:rPr lang="pt-BR" b="1" dirty="0"/>
              <a:t>instrumento para o legítimo exercício do poder, ele estaria presente em todas as atividades estatais (processo administrativo, processo legislativo etc.) e mesmo não estatais (processos disciplinares dos partidos políticos ou associações, processo das sociedades mercantis para aumento de capitais etc</a:t>
            </a:r>
            <a:r>
              <a:rPr lang="pt-BR" b="1" dirty="0" smtClean="0"/>
              <a:t>.).</a:t>
            </a:r>
            <a:endParaRPr lang="pt-BR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10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APRECIAÇÃO DE FISCALIZAÇÃO </a:t>
            </a:r>
          </a:p>
          <a:p>
            <a:pPr marL="0" indent="0" algn="ctr">
              <a:buNone/>
            </a:pPr>
            <a:r>
              <a:rPr lang="pt-BR" b="1" dirty="0" smtClean="0"/>
              <a:t>Ato ou contrato em execução – art. 100</a:t>
            </a:r>
          </a:p>
          <a:p>
            <a:pPr>
              <a:buFontTx/>
              <a:buChar char="-"/>
            </a:pPr>
            <a:r>
              <a:rPr lang="pt-BR" sz="2800" b="1" dirty="0" smtClean="0"/>
              <a:t>Adoção de providências com prazo determinado;</a:t>
            </a:r>
          </a:p>
          <a:p>
            <a:pPr>
              <a:buFontTx/>
              <a:buChar char="-"/>
            </a:pPr>
            <a:r>
              <a:rPr lang="pt-BR" sz="2800" b="1" dirty="0"/>
              <a:t>S</a:t>
            </a:r>
            <a:r>
              <a:rPr lang="pt-BR" sz="2800" b="1" dirty="0" smtClean="0"/>
              <a:t>e não atendido:</a:t>
            </a:r>
          </a:p>
          <a:p>
            <a:pPr lvl="1">
              <a:buFontTx/>
              <a:buChar char="-"/>
            </a:pPr>
            <a:r>
              <a:rPr lang="pt-BR" b="1" dirty="0" smtClean="0"/>
              <a:t>ATO </a:t>
            </a:r>
            <a:r>
              <a:rPr lang="pt-BR" b="1" dirty="0" smtClean="0">
                <a:sym typeface="Wingdings" panose="05000000000000000000" pitchFamily="2" charset="2"/>
              </a:rPr>
              <a:t> SUSTAÇÃO e multa;</a:t>
            </a:r>
          </a:p>
          <a:p>
            <a:pPr lvl="1">
              <a:buFontTx/>
              <a:buChar char="-"/>
            </a:pPr>
            <a:r>
              <a:rPr lang="pt-BR" b="1" dirty="0" smtClean="0">
                <a:sym typeface="Wingdings" panose="05000000000000000000" pitchFamily="2" charset="2"/>
              </a:rPr>
              <a:t>Contrato: SUSTAÇÃO pela Assembleia</a:t>
            </a:r>
          </a:p>
          <a:p>
            <a:pPr lvl="1">
              <a:buFontTx/>
              <a:buChar char="-"/>
            </a:pPr>
            <a:endParaRPr lang="pt-BR" b="1" dirty="0">
              <a:sym typeface="Wingdings" panose="05000000000000000000" pitchFamily="2" charset="2"/>
            </a:endParaRPr>
          </a:p>
          <a:p>
            <a:pPr lvl="1">
              <a:buFontTx/>
              <a:buChar char="-"/>
            </a:pPr>
            <a:r>
              <a:rPr lang="pt-BR" b="1" dirty="0" smtClean="0">
                <a:sym typeface="Wingdings" panose="05000000000000000000" pitchFamily="2" charset="2"/>
              </a:rPr>
              <a:t>SUSTAÇÃO atos de pagamento !!??</a:t>
            </a:r>
            <a:endParaRPr lang="pt-BR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64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APRECIAÇÃO DE FISCALIZAÇÃO </a:t>
            </a:r>
          </a:p>
          <a:p>
            <a:pPr marL="0" indent="0" algn="ctr">
              <a:buNone/>
            </a:pPr>
            <a:r>
              <a:rPr lang="pt-BR" b="1" dirty="0" smtClean="0"/>
              <a:t>SANÇÕES</a:t>
            </a:r>
          </a:p>
          <a:p>
            <a:pPr marL="0" indent="0" algn="just">
              <a:buNone/>
            </a:pPr>
            <a:r>
              <a:rPr lang="pt-BR" b="1" dirty="0" smtClean="0"/>
              <a:t>Art. 112. Multa até R$ 60.681,71 (RN 06/2014): </a:t>
            </a:r>
          </a:p>
          <a:p>
            <a:pPr marL="0" indent="0" algn="just">
              <a:buNone/>
            </a:pPr>
            <a:r>
              <a:rPr lang="pt-BR" b="1" dirty="0" smtClean="0"/>
              <a:t>II </a:t>
            </a:r>
            <a:r>
              <a:rPr lang="pt-BR" b="1" dirty="0"/>
              <a:t>– prática de ato de gestão ilegal, ilegítimo ou antieconômico, ou infração à norma legal ou regulamentar de natureza contábil, financeira, orçamentária, operacional ou patrimonial – 10% </a:t>
            </a:r>
            <a:r>
              <a:rPr lang="pt-BR" b="1" dirty="0" smtClean="0"/>
              <a:t>a </a:t>
            </a:r>
            <a:r>
              <a:rPr lang="pt-BR" b="1" dirty="0"/>
              <a:t>50% </a:t>
            </a:r>
            <a:endParaRPr lang="pt-BR" b="1" dirty="0" smtClean="0"/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endParaRPr lang="pt-BR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73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APRECIAÇÃO DE FISCALIZAÇÃO </a:t>
            </a:r>
          </a:p>
          <a:p>
            <a:pPr marL="0" indent="0" algn="ctr">
              <a:buNone/>
            </a:pPr>
            <a:r>
              <a:rPr lang="pt-BR" b="1" dirty="0" smtClean="0"/>
              <a:t>SANÇÕES</a:t>
            </a:r>
          </a:p>
          <a:p>
            <a:pPr marL="0" indent="0" algn="just">
              <a:buNone/>
            </a:pPr>
            <a:r>
              <a:rPr lang="pt-BR" b="1" dirty="0" smtClean="0"/>
              <a:t>Art. 112. Multa até R$ 60.681,71 (RN 06/2014): 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III – ato de gestão </a:t>
            </a:r>
            <a:r>
              <a:rPr lang="pt-BR" b="1" u="sng" dirty="0"/>
              <a:t>ilegítimo</a:t>
            </a:r>
            <a:r>
              <a:rPr lang="pt-BR" b="1" dirty="0"/>
              <a:t> ou </a:t>
            </a:r>
            <a:r>
              <a:rPr lang="pt-BR" b="1" u="sng" dirty="0"/>
              <a:t>antieconômico</a:t>
            </a:r>
            <a:r>
              <a:rPr lang="pt-BR" b="1" dirty="0"/>
              <a:t> de que resulte injustificado dano ao erário – 50% </a:t>
            </a:r>
            <a:r>
              <a:rPr lang="pt-BR" b="1" dirty="0" smtClean="0"/>
              <a:t>a </a:t>
            </a:r>
            <a:r>
              <a:rPr lang="pt-BR" b="1" dirty="0"/>
              <a:t>100%</a:t>
            </a:r>
            <a:r>
              <a:rPr lang="pt-BR" b="1" dirty="0" smtClean="0"/>
              <a:t> </a:t>
            </a:r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endParaRPr lang="pt-BR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23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APRECIAÇÃO DE FISCALIZAÇÃO </a:t>
            </a:r>
          </a:p>
          <a:p>
            <a:pPr marL="0" indent="0" algn="ctr">
              <a:buNone/>
            </a:pPr>
            <a:r>
              <a:rPr lang="pt-BR" b="1" dirty="0" smtClean="0"/>
              <a:t>SANÇÕES</a:t>
            </a:r>
          </a:p>
          <a:p>
            <a:pPr marL="0" indent="0" algn="just">
              <a:buNone/>
            </a:pPr>
            <a:r>
              <a:rPr lang="pt-BR" b="1" dirty="0" smtClean="0"/>
              <a:t>Art. 112. Multa até R$ 60.681,71 (RN 06/2014): </a:t>
            </a:r>
            <a:endParaRPr lang="pt-BR" dirty="0"/>
          </a:p>
          <a:p>
            <a:pPr marL="0" indent="0">
              <a:buNone/>
            </a:pPr>
            <a:r>
              <a:rPr lang="pt-BR" b="1" dirty="0" err="1" smtClean="0"/>
              <a:t>Incs</a:t>
            </a:r>
            <a:r>
              <a:rPr lang="pt-BR" b="1" dirty="0" smtClean="0"/>
              <a:t>. IV a VIII não necessita de prévia citação, se a previsão de multa constar da comunicação da decisão descumprida ou do ato de requisição da equipe</a:t>
            </a:r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endParaRPr lang="pt-BR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7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APRECIAÇÃO DE FISCALIZAÇÃO </a:t>
            </a:r>
          </a:p>
          <a:p>
            <a:pPr marL="0" indent="0" algn="ctr">
              <a:buNone/>
            </a:pPr>
            <a:r>
              <a:rPr lang="pt-BR" b="1" dirty="0" smtClean="0"/>
              <a:t>SANÇÕES</a:t>
            </a:r>
          </a:p>
          <a:p>
            <a:pPr marL="0" indent="0" algn="just">
              <a:buNone/>
            </a:pPr>
            <a:r>
              <a:rPr lang="pt-BR" b="1" dirty="0" smtClean="0"/>
              <a:t>Art. 114. Maioria absoluta </a:t>
            </a:r>
            <a:r>
              <a:rPr lang="pt-BR" b="1" dirty="0" smtClean="0">
                <a:sym typeface="Wingdings" panose="05000000000000000000" pitchFamily="2" charset="2"/>
              </a:rPr>
              <a:t> GRAVE  inabilitação para função ou cargo de confiança no Estado, de 5 a 8 anos.</a:t>
            </a:r>
          </a:p>
          <a:p>
            <a:pPr marL="0" indent="0" algn="just">
              <a:buNone/>
            </a:pPr>
            <a:r>
              <a:rPr lang="pt-BR" b="1" dirty="0" smtClean="0">
                <a:sym typeface="Wingdings" panose="05000000000000000000" pitchFamily="2" charset="2"/>
              </a:rPr>
              <a:t>Art. 115. FRAUDE em licitação  declaração de inidoneidade do licitante até 5 anos.</a:t>
            </a:r>
            <a:endParaRPr lang="pt-BR" b="1" dirty="0" smtClean="0"/>
          </a:p>
          <a:p>
            <a:pPr marL="0" indent="0" algn="just">
              <a:buNone/>
            </a:pPr>
            <a:endParaRPr lang="pt-BR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31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PARECER DO </a:t>
            </a:r>
            <a:r>
              <a:rPr lang="pt-BR" b="1" dirty="0" err="1" smtClean="0"/>
              <a:t>MPjTCE</a:t>
            </a:r>
            <a:endParaRPr lang="pt-BR" b="1" dirty="0" smtClean="0"/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r>
              <a:rPr lang="pt-BR" b="1" dirty="0" smtClean="0"/>
              <a:t>Obrigatoriedade: somente nos atos sujeitos a registro. RITCE, art. 63, I, “b” a “e”.</a:t>
            </a:r>
          </a:p>
          <a:p>
            <a:pPr marL="0" indent="0" algn="just">
              <a:buNone/>
            </a:pPr>
            <a:r>
              <a:rPr lang="pt-BR" b="1" dirty="0" smtClean="0"/>
              <a:t>RITCE, art. 46. Compete ao Conselheiro:</a:t>
            </a:r>
          </a:p>
          <a:p>
            <a:pPr marL="0" indent="0" algn="just">
              <a:buNone/>
            </a:pPr>
            <a:r>
              <a:rPr lang="pt-BR" b="1" dirty="0" smtClean="0"/>
              <a:t>IV – solicitar a manifestação da Procuradoria-Geral de Contas, quando entender necessário, em especial nas matérias </a:t>
            </a:r>
            <a:r>
              <a:rPr lang="pt-BR" b="1" u="sng" dirty="0" smtClean="0"/>
              <a:t>em que não é obrigatório </a:t>
            </a:r>
            <a:r>
              <a:rPr lang="pt-BR" b="1" dirty="0" smtClean="0"/>
              <a:t>o seu pronunciamento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65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RECURSO</a:t>
            </a:r>
          </a:p>
          <a:p>
            <a:pPr marL="0" indent="0" algn="ctr">
              <a:buNone/>
            </a:pPr>
            <a:r>
              <a:rPr lang="pt-BR" b="1" dirty="0" smtClean="0"/>
              <a:t>Art. 344</a:t>
            </a:r>
          </a:p>
          <a:p>
            <a:pPr marL="0" indent="0" algn="just">
              <a:buNone/>
            </a:pPr>
            <a:r>
              <a:rPr lang="pt-BR" b="1" dirty="0" smtClean="0"/>
              <a:t>- DE MÉRITO: PEDIDO DE REEXAME</a:t>
            </a:r>
          </a:p>
          <a:p>
            <a:pPr algn="just">
              <a:buFontTx/>
              <a:buChar char="-"/>
            </a:pPr>
            <a:r>
              <a:rPr lang="pt-BR" b="1" dirty="0" smtClean="0"/>
              <a:t>Semelhante ao recurso de reconsideração</a:t>
            </a:r>
          </a:p>
          <a:p>
            <a:pPr marL="0" indent="0" algn="ctr">
              <a:buNone/>
            </a:pPr>
            <a:r>
              <a:rPr lang="pt-BR" b="1" dirty="0"/>
              <a:t>15 DIAS OU 1 ANO SE FATOS NOVOS</a:t>
            </a:r>
          </a:p>
          <a:p>
            <a:pPr marL="0" indent="0" algn="ctr">
              <a:buNone/>
            </a:pPr>
            <a:r>
              <a:rPr lang="pt-BR" b="1" dirty="0"/>
              <a:t>PARTE, PGC</a:t>
            </a:r>
          </a:p>
          <a:p>
            <a:pPr marL="0" indent="0" algn="ctr">
              <a:buNone/>
            </a:pPr>
            <a:r>
              <a:rPr lang="pt-BR" b="1" dirty="0"/>
              <a:t>EFEITO SUSPENSIVO</a:t>
            </a:r>
          </a:p>
          <a:p>
            <a:pPr algn="just">
              <a:buFontTx/>
              <a:buChar char="-"/>
            </a:pPr>
            <a:endParaRPr lang="pt-BR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77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EFETIVIDADE</a:t>
            </a:r>
          </a:p>
          <a:p>
            <a:pPr marL="0" indent="0" algn="ctr">
              <a:buNone/>
            </a:pPr>
            <a:endParaRPr lang="pt-BR" b="1" dirty="0" smtClean="0"/>
          </a:p>
          <a:p>
            <a:pPr marL="0" indent="0" algn="ctr">
              <a:buNone/>
            </a:pPr>
            <a:r>
              <a:rPr lang="pt-BR" sz="2400" b="1" dirty="0" smtClean="0"/>
              <a:t>CUMPRIMENTO DAS DETERMINAÇÕES </a:t>
            </a:r>
            <a:r>
              <a:rPr lang="pt-BR" sz="2400" b="1" dirty="0" smtClean="0">
                <a:sym typeface="Wingdings" panose="05000000000000000000" pitchFamily="2" charset="2"/>
              </a:rPr>
              <a:t> MONITORAMENTO</a:t>
            </a:r>
          </a:p>
          <a:p>
            <a:pPr marL="0" indent="0" algn="ctr">
              <a:buNone/>
            </a:pPr>
            <a:endParaRPr lang="pt-BR" sz="2400" b="1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pt-BR" sz="2400" b="1" dirty="0" smtClean="0">
                <a:sym typeface="Wingdings" panose="05000000000000000000" pitchFamily="2" charset="2"/>
              </a:rPr>
              <a:t>INSTRUÇÃO DO JULGAMENTO DAS CONTAS  APENSAMENTO</a:t>
            </a:r>
            <a:endParaRPr lang="pt-BR" sz="2400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FISCALIZAÇÃO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3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ELEMENTOS – Art. 61</a:t>
            </a:r>
          </a:p>
          <a:p>
            <a:r>
              <a:rPr lang="pt-BR" sz="2400" b="1" dirty="0" smtClean="0"/>
              <a:t>rol </a:t>
            </a:r>
            <a:r>
              <a:rPr lang="pt-BR" sz="2400" b="1" dirty="0"/>
              <a:t>de responsáveis da unidade </a:t>
            </a:r>
            <a:r>
              <a:rPr lang="pt-BR" sz="2400" b="1" dirty="0" smtClean="0"/>
              <a:t>jurisdicionada</a:t>
            </a:r>
            <a:r>
              <a:rPr lang="pt-BR" sz="2400" b="1" dirty="0"/>
              <a:t>;</a:t>
            </a:r>
          </a:p>
          <a:p>
            <a:r>
              <a:rPr lang="pt-BR" sz="2400" b="1" dirty="0" smtClean="0"/>
              <a:t>relatório </a:t>
            </a:r>
            <a:r>
              <a:rPr lang="pt-BR" sz="2400" b="1" dirty="0"/>
              <a:t>de gestão, emitido pelos responsáveis;</a:t>
            </a:r>
          </a:p>
          <a:p>
            <a:r>
              <a:rPr lang="pt-BR" sz="2400" b="1" dirty="0" smtClean="0"/>
              <a:t>relatórios </a:t>
            </a:r>
            <a:r>
              <a:rPr lang="pt-BR" sz="2400" b="1" dirty="0"/>
              <a:t>e pareceres sobre as contas e a gestão da unidade jurisdicionada, previstos em lei ou em seus atos constitutivos;</a:t>
            </a:r>
          </a:p>
          <a:p>
            <a:r>
              <a:rPr lang="pt-BR" sz="2400" b="1" dirty="0" smtClean="0"/>
              <a:t>relatório </a:t>
            </a:r>
            <a:r>
              <a:rPr lang="pt-BR" sz="2400" b="1" dirty="0"/>
              <a:t>e certificado de auditoria do </a:t>
            </a:r>
            <a:r>
              <a:rPr lang="pt-BR" sz="2400" b="1" u="sng" dirty="0"/>
              <a:t>órgão de controle interno</a:t>
            </a:r>
            <a:r>
              <a:rPr lang="pt-BR" sz="2400" b="1" dirty="0"/>
              <a:t>, com o respectivo parecer do seu dirigente sobre a eficácia e eficiência da </a:t>
            </a:r>
            <a:r>
              <a:rPr lang="pt-BR" sz="2400" b="1" dirty="0" smtClean="0"/>
              <a:t>gestão, consignando </a:t>
            </a:r>
            <a:r>
              <a:rPr lang="pt-BR" sz="2400" b="1" dirty="0"/>
              <a:t>qualquer irregularidade ou ilegalidade constatada, com indicação das medidas adotadas para a </a:t>
            </a:r>
            <a:r>
              <a:rPr lang="pt-BR" sz="2400" b="1" dirty="0" smtClean="0"/>
              <a:t>correção</a:t>
            </a:r>
            <a:endParaRPr lang="pt-BR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CONTAS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38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ELEMENTOS – Art. 61</a:t>
            </a:r>
          </a:p>
          <a:p>
            <a:pPr algn="just"/>
            <a:r>
              <a:rPr lang="pt-BR" sz="2800" b="1" dirty="0" smtClean="0"/>
              <a:t>pronunciamento </a:t>
            </a:r>
            <a:r>
              <a:rPr lang="pt-BR" sz="2800" b="1" dirty="0"/>
              <a:t>expresso do Secretário de Estado ou da autoridade de nível hierárquico equivalente, em relação às suas entidades jurisdicionadas, sobre as contas de responsáveis e o respectivo parecer do controle interno, no qual atestará haver tomado conhecimento das conclusões nele contidas</a:t>
            </a:r>
            <a:r>
              <a:rPr lang="pt-BR" dirty="0"/>
              <a:t>.</a:t>
            </a:r>
            <a:br>
              <a:rPr lang="pt-BR" dirty="0"/>
            </a:br>
            <a:endParaRPr lang="pt-BR" b="1" dirty="0"/>
          </a:p>
          <a:p>
            <a:pPr marL="0" indent="0" algn="ctr">
              <a:buNone/>
            </a:pPr>
            <a:endParaRPr lang="pt-BR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CONTAS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83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7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r>
              <a:rPr lang="pt-BR" b="1" dirty="0"/>
              <a:t>M</a:t>
            </a:r>
            <a:r>
              <a:rPr lang="pt-BR" b="1" dirty="0" smtClean="0"/>
              <a:t>inistro </a:t>
            </a:r>
            <a:r>
              <a:rPr lang="pt-BR" b="1" dirty="0"/>
              <a:t>Carlos Ayres Britto, do Supremo Tribunal Federal (STF), ensina que </a:t>
            </a:r>
            <a:r>
              <a:rPr lang="pt-BR" b="1" dirty="0" smtClean="0"/>
              <a:t>“os </a:t>
            </a:r>
            <a:r>
              <a:rPr lang="pt-BR" b="1" dirty="0"/>
              <a:t>processos instaurados pelos tribunais de contas possuem ontologia própria. São processos de contas, e não processos parlamentares, nem judiciais, nem </a:t>
            </a:r>
            <a:r>
              <a:rPr lang="pt-BR" b="1" dirty="0" smtClean="0"/>
              <a:t>administrativos.”</a:t>
            </a:r>
            <a:endParaRPr lang="pt-BR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41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TOMADA DE CONTAS ESPECIAL – Art. 62</a:t>
            </a:r>
          </a:p>
          <a:p>
            <a:pPr marL="0" indent="0">
              <a:buNone/>
            </a:pPr>
            <a:r>
              <a:rPr lang="pt-BR" sz="2400" b="1" dirty="0"/>
              <a:t>A </a:t>
            </a:r>
            <a:r>
              <a:rPr lang="pt-BR" sz="2400" b="1" u="sng" dirty="0"/>
              <a:t>autoridade</a:t>
            </a:r>
            <a:r>
              <a:rPr lang="pt-BR" sz="2400" b="1" dirty="0"/>
              <a:t> administrativa competente, sob pena de </a:t>
            </a:r>
            <a:r>
              <a:rPr lang="pt-BR" sz="2400" b="1" u="sng" dirty="0"/>
              <a:t>responsabilidade solidária</a:t>
            </a:r>
            <a:r>
              <a:rPr lang="pt-BR" sz="2400" b="1" dirty="0"/>
              <a:t>, deverá adotar </a:t>
            </a:r>
            <a:r>
              <a:rPr lang="pt-BR" sz="2400" b="1" u="sng" dirty="0"/>
              <a:t>providências</a:t>
            </a:r>
            <a:r>
              <a:rPr lang="pt-BR" sz="2400" b="1" dirty="0"/>
              <a:t> para assegurar o respectivo ressarcimento e, não sendo possível depois de esgotadas todas as medidas ao seu alcance, </a:t>
            </a:r>
            <a:r>
              <a:rPr lang="pt-BR" sz="2400" b="1" u="sng" dirty="0"/>
              <a:t>instaurar</a:t>
            </a:r>
            <a:r>
              <a:rPr lang="pt-BR" sz="2400" b="1" dirty="0"/>
              <a:t> </a:t>
            </a:r>
            <a:r>
              <a:rPr lang="pt-BR" sz="2400" b="1" u="sng" dirty="0"/>
              <a:t>tomada de contas especial </a:t>
            </a:r>
            <a:r>
              <a:rPr lang="pt-BR" sz="2400" b="1" dirty="0"/>
              <a:t>para </a:t>
            </a:r>
            <a:r>
              <a:rPr lang="pt-BR" sz="2400" b="1" u="sng" dirty="0"/>
              <a:t>apuração dos fatos</a:t>
            </a:r>
            <a:r>
              <a:rPr lang="pt-BR" sz="2400" b="1" dirty="0"/>
              <a:t>, </a:t>
            </a:r>
            <a:r>
              <a:rPr lang="pt-BR" sz="2400" b="1" u="sng" dirty="0"/>
              <a:t>identificação dos responsáveis</a:t>
            </a:r>
            <a:r>
              <a:rPr lang="pt-BR" sz="2400" b="1" dirty="0"/>
              <a:t> e </a:t>
            </a:r>
            <a:r>
              <a:rPr lang="pt-BR" sz="2400" b="1" u="sng" dirty="0"/>
              <a:t>quantificação do dano</a:t>
            </a:r>
            <a:r>
              <a:rPr lang="pt-BR" sz="2400" b="1" dirty="0"/>
              <a:t>, quando:</a:t>
            </a:r>
          </a:p>
          <a:p>
            <a:r>
              <a:rPr lang="pt-BR" sz="2400" b="1" dirty="0" smtClean="0"/>
              <a:t>houver </a:t>
            </a:r>
            <a:r>
              <a:rPr lang="pt-BR" sz="2400" b="1" dirty="0"/>
              <a:t>omissão do dever de prestar contas;</a:t>
            </a:r>
          </a:p>
          <a:p>
            <a:r>
              <a:rPr lang="pt-BR" sz="2400" b="1" dirty="0" smtClean="0"/>
              <a:t>não </a:t>
            </a:r>
            <a:r>
              <a:rPr lang="pt-BR" sz="2400" b="1" dirty="0"/>
              <a:t>for comprovada a aplicação dos recursos </a:t>
            </a:r>
            <a:r>
              <a:rPr lang="pt-BR" sz="2400" b="1" dirty="0" smtClean="0"/>
              <a:t>repassados </a:t>
            </a:r>
            <a:r>
              <a:rPr lang="pt-BR" sz="2400" b="1" dirty="0"/>
              <a:t>pelo Estado, na forma prevista no inciso VII do art. 4</a:t>
            </a:r>
            <a:r>
              <a:rPr lang="pt-BR" sz="2400" b="1" baseline="30000" dirty="0"/>
              <a:t>o</a:t>
            </a:r>
            <a:r>
              <a:rPr lang="pt-BR" sz="2400" b="1" dirty="0"/>
              <a:t> desta Lei;</a:t>
            </a:r>
          </a:p>
          <a:p>
            <a:pPr marL="0" indent="0" algn="ctr">
              <a:buNone/>
            </a:pPr>
            <a:endParaRPr lang="pt-BR" sz="2400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CONTAS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90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TOMADA DE CONTAS ESPECIAL – Art. 62</a:t>
            </a:r>
          </a:p>
          <a:p>
            <a:pPr marL="0" indent="0" algn="ctr">
              <a:buNone/>
            </a:pPr>
            <a:endParaRPr lang="pt-BR" b="1" dirty="0" smtClean="0"/>
          </a:p>
          <a:p>
            <a:r>
              <a:rPr lang="pt-BR" sz="2400" b="1" dirty="0"/>
              <a:t>da ocorrência de desfalque ou desvio de dinheiros, bens ou valores públicos;</a:t>
            </a:r>
          </a:p>
          <a:p>
            <a:r>
              <a:rPr lang="pt-BR" sz="2400" b="1" dirty="0" smtClean="0"/>
              <a:t>da </a:t>
            </a:r>
            <a:r>
              <a:rPr lang="pt-BR" sz="2400" b="1" dirty="0"/>
              <a:t>prática de qualquer ato ilegal, ilegítimo ou antieconômico de que resulte dano </a:t>
            </a:r>
            <a:r>
              <a:rPr lang="pt-BR" sz="2400" dirty="0"/>
              <a:t>ao erário</a:t>
            </a:r>
            <a:r>
              <a:rPr lang="pt-BR" sz="2400" dirty="0" smtClean="0"/>
              <a:t>.</a:t>
            </a:r>
            <a:endParaRPr lang="pt-BR" sz="2400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CONTAS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22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DECISÕES – Art. 66</a:t>
            </a:r>
          </a:p>
          <a:p>
            <a:pPr marL="0" indent="0" algn="ctr">
              <a:buNone/>
            </a:pPr>
            <a:endParaRPr lang="pt-BR" b="1" dirty="0"/>
          </a:p>
          <a:p>
            <a:pPr algn="ctr"/>
            <a:r>
              <a:rPr lang="pt-BR" b="1" dirty="0" smtClean="0"/>
              <a:t>Preliminar</a:t>
            </a:r>
          </a:p>
          <a:p>
            <a:pPr algn="ctr"/>
            <a:r>
              <a:rPr lang="pt-BR" b="1" dirty="0" smtClean="0"/>
              <a:t>Definitiva</a:t>
            </a:r>
          </a:p>
          <a:p>
            <a:pPr algn="ctr"/>
            <a:r>
              <a:rPr lang="pt-BR" b="1" dirty="0" smtClean="0"/>
              <a:t>Terminativa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CONTAS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2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DECISÕES – Art. 66</a:t>
            </a:r>
          </a:p>
          <a:p>
            <a:pPr marL="0" indent="0" algn="ctr">
              <a:buNone/>
            </a:pPr>
            <a:endParaRPr lang="pt-BR" b="1" dirty="0"/>
          </a:p>
          <a:p>
            <a:pPr algn="just"/>
            <a:r>
              <a:rPr lang="pt-BR" b="1" dirty="0" smtClean="0"/>
              <a:t>Preliminar: </a:t>
            </a:r>
            <a:r>
              <a:rPr lang="pt-BR" b="1" dirty="0"/>
              <a:t>antes de pronunciar-se quanto ao mérito das contas, resolve </a:t>
            </a:r>
            <a:r>
              <a:rPr lang="pt-BR" b="1" u="sng" dirty="0"/>
              <a:t>sobrestar</a:t>
            </a:r>
            <a:r>
              <a:rPr lang="pt-BR" b="1" dirty="0"/>
              <a:t> o julgamento, ordenar a </a:t>
            </a:r>
            <a:r>
              <a:rPr lang="pt-BR" b="1" u="sng" dirty="0"/>
              <a:t>citação</a:t>
            </a:r>
            <a:r>
              <a:rPr lang="pt-BR" b="1" dirty="0"/>
              <a:t> dos responsáveis, </a:t>
            </a:r>
            <a:r>
              <a:rPr lang="pt-BR" b="1" u="sng" dirty="0"/>
              <a:t>rejeitar</a:t>
            </a:r>
            <a:r>
              <a:rPr lang="pt-BR" b="1" dirty="0"/>
              <a:t> as alegações de defesa e fixar novo e improrrogável prazo para recolhimento do débito ou, ainda, determinar outras </a:t>
            </a:r>
            <a:r>
              <a:rPr lang="pt-BR" b="1" u="sng" dirty="0"/>
              <a:t>diligências</a:t>
            </a:r>
            <a:r>
              <a:rPr lang="pt-BR" b="1" dirty="0"/>
              <a:t> necessárias ao saneamento do processo.</a:t>
            </a:r>
          </a:p>
          <a:p>
            <a:pPr algn="ctr"/>
            <a:endParaRPr lang="pt-BR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CONTAS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64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DECISÕES – Art. 66</a:t>
            </a:r>
          </a:p>
          <a:p>
            <a:pPr marL="0" indent="0" algn="ctr">
              <a:buNone/>
            </a:pPr>
            <a:endParaRPr lang="pt-BR" b="1" dirty="0"/>
          </a:p>
          <a:p>
            <a:pPr algn="just"/>
            <a:r>
              <a:rPr lang="pt-BR" b="1" u="sng" dirty="0"/>
              <a:t>Definitiva</a:t>
            </a:r>
            <a:r>
              <a:rPr lang="pt-BR" b="1" dirty="0"/>
              <a:t> é a decisão pela qual o Tribunal julga as contas </a:t>
            </a:r>
            <a:r>
              <a:rPr lang="pt-BR" b="1" u="sng" dirty="0"/>
              <a:t>regulares</a:t>
            </a:r>
            <a:r>
              <a:rPr lang="pt-BR" b="1" dirty="0"/>
              <a:t>, </a:t>
            </a:r>
            <a:r>
              <a:rPr lang="pt-BR" b="1" u="sng" dirty="0"/>
              <a:t>regulares com ressalva</a:t>
            </a:r>
            <a:r>
              <a:rPr lang="pt-BR" b="1" dirty="0"/>
              <a:t> ou </a:t>
            </a:r>
            <a:r>
              <a:rPr lang="pt-BR" b="1" u="sng" dirty="0"/>
              <a:t>irregulares</a:t>
            </a:r>
            <a:r>
              <a:rPr lang="pt-BR" b="1" dirty="0"/>
              <a:t>.</a:t>
            </a:r>
            <a:endParaRPr lang="pt-BR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CONTAS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75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417638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DECISÕES – Art. 66</a:t>
            </a:r>
          </a:p>
          <a:p>
            <a:pPr algn="just"/>
            <a:r>
              <a:rPr lang="pt-BR" b="1" u="sng" dirty="0" smtClean="0"/>
              <a:t>Terminativa</a:t>
            </a:r>
            <a:r>
              <a:rPr lang="pt-BR" b="1" dirty="0" smtClean="0"/>
              <a:t> quando o </a:t>
            </a:r>
            <a:r>
              <a:rPr lang="pt-BR" b="1" dirty="0"/>
              <a:t>Tribunal ordena o </a:t>
            </a:r>
            <a:r>
              <a:rPr lang="pt-BR" b="1" u="sng" dirty="0"/>
              <a:t>trancamento</a:t>
            </a:r>
            <a:r>
              <a:rPr lang="pt-BR" b="1" dirty="0"/>
              <a:t> das contas que forem consideradas iliquidáveis, ou determina o seu </a:t>
            </a:r>
            <a:r>
              <a:rPr lang="pt-BR" b="1" u="sng" dirty="0"/>
              <a:t>arquivamento</a:t>
            </a:r>
            <a:r>
              <a:rPr lang="pt-BR" b="1" dirty="0"/>
              <a:t> pela </a:t>
            </a:r>
            <a:r>
              <a:rPr lang="pt-BR" b="1" u="sng" dirty="0"/>
              <a:t>ausência de pressupostos</a:t>
            </a:r>
            <a:r>
              <a:rPr lang="pt-BR" b="1" dirty="0"/>
              <a:t> de constituição e de desenvolvimento válido e regular do processo ou por </a:t>
            </a:r>
            <a:r>
              <a:rPr lang="pt-BR" b="1" u="sng" dirty="0"/>
              <a:t>racionalização administrativa</a:t>
            </a:r>
            <a:r>
              <a:rPr lang="pt-BR" b="1" dirty="0"/>
              <a:t> e </a:t>
            </a:r>
            <a:r>
              <a:rPr lang="pt-BR" b="1" u="sng" dirty="0"/>
              <a:t>economia processual</a:t>
            </a:r>
            <a:r>
              <a:rPr lang="pt-BR" b="1" dirty="0"/>
              <a:t>, nos termos dos </a:t>
            </a:r>
            <a:r>
              <a:rPr lang="pt-BR" b="1" dirty="0" err="1"/>
              <a:t>arts</a:t>
            </a:r>
            <a:r>
              <a:rPr lang="pt-BR" b="1" dirty="0"/>
              <a:t>. 76 e 77 desta Lei.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CONTAS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98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068651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DECISÃO DEFINITIVA </a:t>
            </a:r>
          </a:p>
          <a:p>
            <a:pPr marL="0" indent="0" algn="ctr">
              <a:buNone/>
            </a:pPr>
            <a:r>
              <a:rPr lang="pt-BR" b="1" dirty="0" smtClean="0"/>
              <a:t>CONTAS IRREGULARES – Art. 74</a:t>
            </a:r>
          </a:p>
          <a:p>
            <a:r>
              <a:rPr lang="pt-BR" sz="2800" b="1" dirty="0" smtClean="0"/>
              <a:t>omissão </a:t>
            </a:r>
            <a:r>
              <a:rPr lang="pt-BR" sz="2800" b="1" dirty="0"/>
              <a:t>no dever de prestar contas;</a:t>
            </a:r>
          </a:p>
          <a:p>
            <a:r>
              <a:rPr lang="pt-BR" sz="2800" b="1" dirty="0" smtClean="0"/>
              <a:t>prática GRAVE de </a:t>
            </a:r>
            <a:r>
              <a:rPr lang="pt-BR" sz="2800" b="1" dirty="0"/>
              <a:t>ato de gestão ilegal, ilegítimo ou antieconômico, ou infração a norma legal ou regulamentar de natureza contábil, </a:t>
            </a:r>
            <a:r>
              <a:rPr lang="pt-BR" sz="2800" b="1" dirty="0" smtClean="0"/>
              <a:t>financeira</a:t>
            </a:r>
            <a:r>
              <a:rPr lang="pt-BR" sz="2800" b="1" dirty="0"/>
              <a:t>, orçamentária, operacional ou patrimonial;</a:t>
            </a:r>
          </a:p>
          <a:p>
            <a:r>
              <a:rPr lang="pt-BR" sz="2800" b="1" dirty="0" smtClean="0"/>
              <a:t>dano </a:t>
            </a:r>
            <a:r>
              <a:rPr lang="pt-BR" sz="2800" b="1" dirty="0"/>
              <a:t>ao erário decorrente de ato de gestão ilegítimo ou antieconômico;</a:t>
            </a:r>
          </a:p>
          <a:p>
            <a:r>
              <a:rPr lang="pt-BR" sz="2800" b="1" dirty="0" smtClean="0"/>
              <a:t>desfalque </a:t>
            </a:r>
            <a:r>
              <a:rPr lang="pt-BR" sz="2800" b="1" dirty="0"/>
              <a:t>ou desvio de dinheiros, bens ou valores públicos.</a:t>
            </a:r>
          </a:p>
          <a:p>
            <a:pPr marL="0" indent="0" algn="ctr">
              <a:buNone/>
            </a:pPr>
            <a:endParaRPr lang="pt-BR" sz="2800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778098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CONTAS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68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068651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DECISÃO DEFINITIVA </a:t>
            </a:r>
          </a:p>
          <a:p>
            <a:pPr marL="0" indent="0" algn="ctr">
              <a:buNone/>
            </a:pPr>
            <a:r>
              <a:rPr lang="pt-BR" b="1" dirty="0" smtClean="0"/>
              <a:t>CONTAS REGULARES C/ RESSALVA–Art. 73</a:t>
            </a:r>
          </a:p>
          <a:p>
            <a:pPr marL="0" indent="0" algn="ctr">
              <a:buNone/>
            </a:pPr>
            <a:endParaRPr lang="pt-BR" sz="2800" b="1" dirty="0" smtClean="0"/>
          </a:p>
          <a:p>
            <a:r>
              <a:rPr lang="pt-BR" sz="2800" b="1" dirty="0" smtClean="0"/>
              <a:t>Impropriedade ou falha de natureza formal</a:t>
            </a:r>
          </a:p>
          <a:p>
            <a:r>
              <a:rPr lang="pt-BR" sz="2800" b="1" dirty="0" smtClean="0"/>
              <a:t>Não resultar dano ao erário</a:t>
            </a:r>
          </a:p>
          <a:p>
            <a:endParaRPr lang="pt-BR" sz="2800" b="1" dirty="0"/>
          </a:p>
          <a:p>
            <a:r>
              <a:rPr lang="pt-BR" sz="2800" b="1" dirty="0" smtClean="0"/>
              <a:t>EXCEÇÃO art. 67, §2º: paga tempestivamente o débito, boa-fé e não houver outra irregularidade </a:t>
            </a:r>
            <a:endParaRPr lang="pt-BR" sz="2800" b="1" dirty="0"/>
          </a:p>
          <a:p>
            <a:endParaRPr lang="pt-BR" sz="2800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778098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CONTAS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61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068651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DECISÃO DEFINITIVA </a:t>
            </a:r>
          </a:p>
          <a:p>
            <a:pPr marL="0" indent="0" algn="ctr">
              <a:buNone/>
            </a:pPr>
            <a:r>
              <a:rPr lang="pt-BR" b="1" dirty="0" smtClean="0"/>
              <a:t>CONTAS REGULARES Art. 72</a:t>
            </a:r>
          </a:p>
          <a:p>
            <a:pPr marL="0" indent="0" algn="ctr">
              <a:buNone/>
            </a:pPr>
            <a:endParaRPr lang="pt-BR" sz="2800" b="1" dirty="0" smtClean="0"/>
          </a:p>
          <a:p>
            <a:pPr algn="just"/>
            <a:r>
              <a:rPr lang="pt-BR" sz="2800" b="1" dirty="0"/>
              <a:t>quando expressarem, de forma clara e objetiva, a exatidão dos demonstrativos contábeis, a legalidade, a legitimidade e a economicidade dos atos de gestão do responsável.</a:t>
            </a:r>
          </a:p>
          <a:p>
            <a:endParaRPr lang="pt-BR" sz="2800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778098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CONTAS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1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068651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PARECER DO </a:t>
            </a:r>
            <a:r>
              <a:rPr lang="pt-BR" b="1" dirty="0" err="1" smtClean="0"/>
              <a:t>MPjTCE</a:t>
            </a:r>
            <a:endParaRPr lang="pt-BR" b="1" dirty="0" smtClean="0"/>
          </a:p>
          <a:p>
            <a:pPr marL="0" indent="0" algn="ctr">
              <a:buNone/>
            </a:pPr>
            <a:endParaRPr lang="pt-BR" sz="2800" b="1" dirty="0" smtClean="0"/>
          </a:p>
          <a:p>
            <a:pPr marL="0" indent="0" algn="ctr">
              <a:buNone/>
            </a:pPr>
            <a:r>
              <a:rPr lang="pt-BR" sz="2800" b="1" dirty="0" smtClean="0"/>
              <a:t>OBRIGATORIEDADE</a:t>
            </a:r>
          </a:p>
          <a:p>
            <a:pPr marL="0" indent="0" algn="ctr">
              <a:buNone/>
            </a:pPr>
            <a:endParaRPr lang="pt-BR" sz="2800" b="1" dirty="0" smtClean="0"/>
          </a:p>
          <a:p>
            <a:pPr marL="0" indent="0" algn="ctr">
              <a:buNone/>
            </a:pPr>
            <a:r>
              <a:rPr lang="pt-BR" sz="2800" b="1" dirty="0" smtClean="0"/>
              <a:t>TOMADA E PRESTAÇÕES DE CONTAS, INCLUSIVE A ESPECIAL</a:t>
            </a:r>
          </a:p>
          <a:p>
            <a:endParaRPr lang="pt-BR" sz="2800" b="1" dirty="0" smtClean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778098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CONTAS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94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7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b="1" dirty="0" smtClean="0"/>
          </a:p>
          <a:p>
            <a:pPr algn="just"/>
            <a:r>
              <a:rPr lang="pt-BR" b="1" dirty="0"/>
              <a:t>Processo de controle externo – instrumento por meio do qual são desenvolvidas as ações de controle externo a cargo do Tribunal. Pode ser de iniciativa própria do TCE-GO ou de iniciativa de terceiros</a:t>
            </a:r>
            <a:r>
              <a:rPr lang="pt-BR" b="1" dirty="0" smtClean="0"/>
              <a:t>.</a:t>
            </a:r>
            <a:endParaRPr lang="pt-BR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068651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/>
              <a:t>RECURSO</a:t>
            </a:r>
          </a:p>
          <a:p>
            <a:pPr marL="0" indent="0" algn="ctr">
              <a:buNone/>
            </a:pPr>
            <a:endParaRPr lang="pt-BR" sz="2800" b="1" dirty="0"/>
          </a:p>
          <a:p>
            <a:pPr marL="0" indent="0" algn="ctr">
              <a:buNone/>
            </a:pPr>
            <a:r>
              <a:rPr lang="pt-BR" sz="2800" b="1" dirty="0" smtClean="0"/>
              <a:t>RECURSO DE RECONSIDERAÇÃO</a:t>
            </a:r>
          </a:p>
          <a:p>
            <a:pPr marL="0" indent="0" algn="ctr">
              <a:buNone/>
            </a:pPr>
            <a:r>
              <a:rPr lang="pt-BR" sz="2800" b="1" dirty="0" smtClean="0"/>
              <a:t>15 DIAS OU 1 ANO SE FATOS NOVOS</a:t>
            </a:r>
          </a:p>
          <a:p>
            <a:pPr marL="0" indent="0" algn="ctr">
              <a:buNone/>
            </a:pPr>
            <a:r>
              <a:rPr lang="pt-BR" sz="2800" b="1" dirty="0" smtClean="0"/>
              <a:t>PARTE, PGC</a:t>
            </a:r>
          </a:p>
          <a:p>
            <a:pPr marL="0" indent="0" algn="ctr">
              <a:buNone/>
            </a:pPr>
            <a:r>
              <a:rPr lang="pt-BR" sz="2800" b="1" dirty="0" smtClean="0"/>
              <a:t>EFEITO SUSPENSIVO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778098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CONTAS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01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6803" y="1068651"/>
            <a:ext cx="7535675" cy="5323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pt-BR" sz="2800" b="1" dirty="0" smtClean="0"/>
          </a:p>
          <a:p>
            <a:pPr marL="0" indent="0" algn="ctr">
              <a:buNone/>
            </a:pPr>
            <a:endParaRPr lang="pt-BR" sz="2800" b="1" dirty="0"/>
          </a:p>
          <a:p>
            <a:pPr marL="0" indent="0" algn="ctr">
              <a:buNone/>
            </a:pPr>
            <a:r>
              <a:rPr lang="pt-BR" sz="2800" b="1" dirty="0" smtClean="0"/>
              <a:t>Obrigado !!</a:t>
            </a:r>
          </a:p>
          <a:p>
            <a:pPr marL="0" indent="0" algn="ctr">
              <a:buNone/>
            </a:pPr>
            <a:endParaRPr lang="pt-BR" sz="2800" b="1" dirty="0"/>
          </a:p>
          <a:p>
            <a:pPr marL="0" indent="0" algn="ctr">
              <a:buNone/>
            </a:pPr>
            <a:endParaRPr lang="pt-BR" sz="2800" b="1" dirty="0" smtClean="0"/>
          </a:p>
          <a:p>
            <a:pPr marL="0" indent="0" algn="ctr">
              <a:buNone/>
            </a:pPr>
            <a:r>
              <a:rPr lang="pt-BR" sz="2800" b="1" dirty="0" smtClean="0"/>
              <a:t>E-mail</a:t>
            </a:r>
          </a:p>
          <a:p>
            <a:pPr marL="0" indent="0" algn="ctr">
              <a:buNone/>
            </a:pPr>
            <a:r>
              <a:rPr lang="pt-BR" sz="2800" b="1" dirty="0" smtClean="0"/>
              <a:t>gmendonca@tce.go.gov.br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778098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sz="31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09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7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r>
              <a:rPr lang="pt-BR" b="1" dirty="0" smtClean="0"/>
              <a:t>Valer-se-á </a:t>
            </a:r>
            <a:r>
              <a:rPr lang="pt-BR" b="1" dirty="0"/>
              <a:t>dos aspectos </a:t>
            </a:r>
            <a:r>
              <a:rPr lang="pt-BR" b="1" dirty="0" smtClean="0"/>
              <a:t>do </a:t>
            </a:r>
            <a:r>
              <a:rPr lang="pt-BR" b="1" u="sng" dirty="0"/>
              <a:t>processo administrativo</a:t>
            </a:r>
            <a:r>
              <a:rPr lang="pt-BR" b="1" dirty="0"/>
              <a:t>, pela maior aproximação desta modalidade com as atividades finalísticas do Tribunal de </a:t>
            </a:r>
            <a:r>
              <a:rPr lang="pt-BR" b="1" dirty="0" smtClean="0"/>
              <a:t>Contas.</a:t>
            </a:r>
            <a:endParaRPr lang="pt-BR" b="1" dirty="0"/>
          </a:p>
        </p:txBody>
      </p:sp>
      <p:grpSp>
        <p:nvGrpSpPr>
          <p:cNvPr id="4" name="Grupo 3"/>
          <p:cNvGrpSpPr/>
          <p:nvPr/>
        </p:nvGrpSpPr>
        <p:grpSpPr>
          <a:xfrm>
            <a:off x="-36511" y="0"/>
            <a:ext cx="1393314" cy="6858001"/>
            <a:chOff x="-36511" y="0"/>
            <a:chExt cx="1393314" cy="6858001"/>
          </a:xfrm>
        </p:grpSpPr>
        <p:pic>
          <p:nvPicPr>
            <p:cNvPr id="5" name="Picture 3" descr="C:\Users\wyone\Desktop\Imagem1 - Cópia - Cópi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768855" y="2732344"/>
              <a:ext cx="6858001" cy="1393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wyone\Desktop\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5445224"/>
              <a:ext cx="581865" cy="81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L:\SERV-EDUCORP\Meus Documentos\Ano 2015\Modelos e  Logos\logotipos alta resolução\logo_ilb png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10" y="260648"/>
              <a:ext cx="540662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21416" y="274638"/>
            <a:ext cx="7771063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PROCESSO DE CONTROLE EXTERNO</a:t>
            </a:r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16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cesso de Controle Extern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Processo de Controle Externo</Template>
  <TotalTime>588</TotalTime>
  <Words>3578</Words>
  <Application>Microsoft Office PowerPoint</Application>
  <PresentationFormat>Apresentação na tela (4:3)</PresentationFormat>
  <Paragraphs>461</Paragraphs>
  <Slides>81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81</vt:i4>
      </vt:variant>
    </vt:vector>
  </HeadingPairs>
  <TitlesOfParts>
    <vt:vector size="83" baseType="lpstr">
      <vt:lpstr>Processo de Controle Externo</vt:lpstr>
      <vt:lpstr>Tema do Office</vt:lpstr>
      <vt:lpstr>PROCESSOS DE  CONTROLE EXTERNO</vt:lpstr>
      <vt:lpstr>PROCESSOS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 ETAPAS</vt:lpstr>
      <vt:lpstr>PROCESSO DE CONTROLE EXTERNO</vt:lpstr>
      <vt:lpstr>PROCESSO DE CONTROLE EXTERNO</vt:lpstr>
      <vt:lpstr>PROCESSO DE CONTROLE EXTERNO CLASSIFICAÇÃO - Art. 45 LOTCE 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FISCALIZAÇÃO</vt:lpstr>
      <vt:lpstr>PROCESSO DE FISCALIZAÇÃO</vt:lpstr>
      <vt:lpstr>PROCESSO DE FISCALIZAÇÃO</vt:lpstr>
      <vt:lpstr>PROCESSO DE FISCALIZAÇÃO</vt:lpstr>
      <vt:lpstr>PROCESSO DE FISCALIZAÇÃO</vt:lpstr>
      <vt:lpstr>PROCESSO DE FISCALIZAÇÃO</vt:lpstr>
      <vt:lpstr>PROCESSO DE FISCALIZAÇÃO</vt:lpstr>
      <vt:lpstr>PROCESSO DE FISCALIZAÇÃO</vt:lpstr>
      <vt:lpstr>PROCESSO DE FISCALIZAÇÃO</vt:lpstr>
      <vt:lpstr>PROCESSO DE FISCALIZAÇÃO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CONTROLE EXTERNO</vt:lpstr>
      <vt:lpstr>PROCESSO DE FISCALIZAÇÃO</vt:lpstr>
      <vt:lpstr>PROCESSO DE FISCALIZAÇÃO</vt:lpstr>
      <vt:lpstr>PROCESSO DE FISCALIZAÇÃO</vt:lpstr>
      <vt:lpstr>PROCESSO DE FISCALIZAÇÃO</vt:lpstr>
      <vt:lpstr>PROCESSO DE FISCALIZAÇÃO</vt:lpstr>
      <vt:lpstr>PROCESSO DE FISCALIZAÇÃO</vt:lpstr>
      <vt:lpstr>PROCESSO DE FISCALIZAÇÃO</vt:lpstr>
      <vt:lpstr>PROCESSO DE FISCALIZAÇÃO</vt:lpstr>
      <vt:lpstr>PROCESSO DE FISCALIZAÇÃO</vt:lpstr>
      <vt:lpstr>PROCESSO DE FISCALIZAÇÃO</vt:lpstr>
      <vt:lpstr>PROCESSO DE FISCALIZAÇÃO</vt:lpstr>
      <vt:lpstr>PROCESSO DE FISCALIZAÇÃO</vt:lpstr>
      <vt:lpstr>PROCESSO DE CONTAS</vt:lpstr>
      <vt:lpstr>PROCESSO DE CONTAS</vt:lpstr>
      <vt:lpstr>PROCESSO DE CONTAS</vt:lpstr>
      <vt:lpstr>PROCESSO DE CONTAS</vt:lpstr>
      <vt:lpstr>PROCESSO DE CONTAS</vt:lpstr>
      <vt:lpstr>PROCESSO DE CONTAS</vt:lpstr>
      <vt:lpstr>PROCESSO DE CONTAS</vt:lpstr>
      <vt:lpstr>PROCESSO DE CONTAS</vt:lpstr>
      <vt:lpstr>PROCESSO DE CONTAS</vt:lpstr>
      <vt:lpstr>PROCESSO DE CONTAS</vt:lpstr>
      <vt:lpstr>PROCESSO DE CONTAS</vt:lpstr>
      <vt:lpstr>PROCESSO DE CONTAS</vt:lpstr>
      <vt:lpstr>PROCESSO DE CONTAS</vt:lpstr>
      <vt:lpstr>PROCESSO DE CONTROLE EXTERNO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PROCESSOS DE  CONTROLE EXTERNO</dc:title>
  <dc:creator>Gustavo Mendonça Rodarte</dc:creator>
  <cp:lastModifiedBy>Gustavo Mendonça Rodarte</cp:lastModifiedBy>
  <cp:revision>59</cp:revision>
  <cp:lastPrinted>2015-05-05T14:22:14Z</cp:lastPrinted>
  <dcterms:created xsi:type="dcterms:W3CDTF">2015-05-11T18:08:08Z</dcterms:created>
  <dcterms:modified xsi:type="dcterms:W3CDTF">2015-07-16T15:39:03Z</dcterms:modified>
</cp:coreProperties>
</file>