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8" r:id="rId3"/>
    <p:sldId id="284" r:id="rId4"/>
    <p:sldId id="259" r:id="rId5"/>
    <p:sldId id="287" r:id="rId6"/>
    <p:sldId id="263" r:id="rId7"/>
    <p:sldId id="285" r:id="rId8"/>
    <p:sldId id="288" r:id="rId9"/>
    <p:sldId id="289" r:id="rId10"/>
    <p:sldId id="290" r:id="rId11"/>
    <p:sldId id="292" r:id="rId12"/>
    <p:sldId id="294" r:id="rId13"/>
    <p:sldId id="298" r:id="rId14"/>
    <p:sldId id="296" r:id="rId15"/>
    <p:sldId id="293" r:id="rId16"/>
    <p:sldId id="264" r:id="rId17"/>
    <p:sldId id="265" r:id="rId18"/>
    <p:sldId id="300" r:id="rId19"/>
    <p:sldId id="299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301" r:id="rId29"/>
    <p:sldId id="302" r:id="rId30"/>
    <p:sldId id="276" r:id="rId31"/>
    <p:sldId id="277" r:id="rId32"/>
    <p:sldId id="278" r:id="rId33"/>
    <p:sldId id="303" r:id="rId34"/>
    <p:sldId id="282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A9B974-F12D-4FC3-AC3D-455C1BB58BC2}" type="doc">
      <dgm:prSet loTypeId="urn:microsoft.com/office/officeart/2005/8/layout/radial6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pt-BR"/>
        </a:p>
      </dgm:t>
    </dgm:pt>
    <dgm:pt modelId="{8703AE75-1D50-452B-8638-F0C6C8BBEF9C}">
      <dgm:prSet phldrT="[Texto]" custT="1"/>
      <dgm:spPr/>
      <dgm:t>
        <a:bodyPr/>
        <a:lstStyle/>
        <a:p>
          <a:r>
            <a:rPr lang="pt-BR" sz="2500" b="1" dirty="0" smtClean="0"/>
            <a:t>Prestação </a:t>
          </a:r>
          <a:r>
            <a:rPr lang="pt-BR" sz="2000" b="1" dirty="0" smtClean="0"/>
            <a:t>de </a:t>
          </a:r>
        </a:p>
        <a:p>
          <a:r>
            <a:rPr lang="pt-BR" sz="2500" b="1" dirty="0" smtClean="0"/>
            <a:t>Contas</a:t>
          </a:r>
          <a:endParaRPr lang="pt-BR" sz="2500" b="1" dirty="0"/>
        </a:p>
      </dgm:t>
    </dgm:pt>
    <dgm:pt modelId="{70839CC0-220F-463A-BFCF-6345911CF0F2}" type="parTrans" cxnId="{0D59439A-C366-4FBE-82A8-2342359A5DAF}">
      <dgm:prSet/>
      <dgm:spPr/>
      <dgm:t>
        <a:bodyPr/>
        <a:lstStyle/>
        <a:p>
          <a:endParaRPr lang="pt-BR"/>
        </a:p>
      </dgm:t>
    </dgm:pt>
    <dgm:pt modelId="{1EDE6C6A-0CCA-4F29-B501-63F51033F6DD}" type="sibTrans" cxnId="{0D59439A-C366-4FBE-82A8-2342359A5DAF}">
      <dgm:prSet/>
      <dgm:spPr/>
      <dgm:t>
        <a:bodyPr/>
        <a:lstStyle/>
        <a:p>
          <a:endParaRPr lang="pt-BR"/>
        </a:p>
      </dgm:t>
    </dgm:pt>
    <dgm:pt modelId="{D76274FF-8181-4B26-884D-E81135CEEC97}">
      <dgm:prSet phldrT="[Texto]" custT="1"/>
      <dgm:spPr/>
      <dgm:t>
        <a:bodyPr/>
        <a:lstStyle/>
        <a:p>
          <a:r>
            <a:rPr lang="pt-BR" sz="1400" b="1" dirty="0" smtClean="0"/>
            <a:t>Fiscalização</a:t>
          </a:r>
          <a:r>
            <a:rPr lang="pt-BR" sz="1600" b="1" dirty="0" smtClean="0"/>
            <a:t> contábil</a:t>
          </a:r>
          <a:endParaRPr lang="pt-BR" sz="1600" b="1" dirty="0"/>
        </a:p>
      </dgm:t>
    </dgm:pt>
    <dgm:pt modelId="{4BDC91D8-9A26-4724-B1E5-4D3EFA5840D3}" type="parTrans" cxnId="{F6E61DB4-DB41-4EEA-9F3D-0FF9E018FAF0}">
      <dgm:prSet/>
      <dgm:spPr/>
      <dgm:t>
        <a:bodyPr/>
        <a:lstStyle/>
        <a:p>
          <a:endParaRPr lang="pt-BR"/>
        </a:p>
      </dgm:t>
    </dgm:pt>
    <dgm:pt modelId="{CA785AA3-DDB8-4092-8329-FDF47B4307A6}" type="sibTrans" cxnId="{F6E61DB4-DB41-4EEA-9F3D-0FF9E018FAF0}">
      <dgm:prSet/>
      <dgm:spPr/>
      <dgm:t>
        <a:bodyPr/>
        <a:lstStyle/>
        <a:p>
          <a:endParaRPr lang="pt-BR"/>
        </a:p>
      </dgm:t>
    </dgm:pt>
    <dgm:pt modelId="{1F6A6463-0591-4B19-878E-CFCF86404365}">
      <dgm:prSet phldrT="[Texto]" custT="1"/>
      <dgm:spPr/>
      <dgm:t>
        <a:bodyPr/>
        <a:lstStyle/>
        <a:p>
          <a:r>
            <a:rPr lang="pt-BR" sz="1400" b="1" dirty="0" smtClean="0"/>
            <a:t>Fiscalização financeira</a:t>
          </a:r>
        </a:p>
        <a:p>
          <a:r>
            <a:rPr lang="pt-BR" sz="1400" b="1" dirty="0" err="1" smtClean="0"/>
            <a:t>Orçament</a:t>
          </a:r>
          <a:r>
            <a:rPr lang="pt-BR" sz="1400" b="1" dirty="0" smtClean="0"/>
            <a:t>.</a:t>
          </a:r>
          <a:endParaRPr lang="pt-BR" sz="1400" b="1" dirty="0"/>
        </a:p>
      </dgm:t>
    </dgm:pt>
    <dgm:pt modelId="{A6C715C5-4CF8-447B-B5BF-37FDACA3CC37}" type="parTrans" cxnId="{4590B67C-FE3C-4734-AB90-8D239335F937}">
      <dgm:prSet/>
      <dgm:spPr/>
      <dgm:t>
        <a:bodyPr/>
        <a:lstStyle/>
        <a:p>
          <a:endParaRPr lang="pt-BR"/>
        </a:p>
      </dgm:t>
    </dgm:pt>
    <dgm:pt modelId="{6F675F9C-C0C2-4020-9B1B-DCC5EA2298C7}" type="sibTrans" cxnId="{4590B67C-FE3C-4734-AB90-8D239335F937}">
      <dgm:prSet/>
      <dgm:spPr/>
      <dgm:t>
        <a:bodyPr/>
        <a:lstStyle/>
        <a:p>
          <a:endParaRPr lang="pt-BR"/>
        </a:p>
      </dgm:t>
    </dgm:pt>
    <dgm:pt modelId="{25455253-429A-4F79-A9B1-92900748B1E6}">
      <dgm:prSet phldrT="[Texto]"/>
      <dgm:spPr/>
      <dgm:t>
        <a:bodyPr/>
        <a:lstStyle/>
        <a:p>
          <a:r>
            <a:rPr lang="pt-BR" b="1" dirty="0" smtClean="0"/>
            <a:t>Fiscalização operacional</a:t>
          </a:r>
          <a:endParaRPr lang="pt-BR" b="1" dirty="0"/>
        </a:p>
      </dgm:t>
    </dgm:pt>
    <dgm:pt modelId="{5AAA67A6-8FA5-4DF7-AB41-ADE8908F357D}" type="parTrans" cxnId="{3AC4BE0D-BFD1-4D49-91B3-224DFB61A2C4}">
      <dgm:prSet/>
      <dgm:spPr/>
      <dgm:t>
        <a:bodyPr/>
        <a:lstStyle/>
        <a:p>
          <a:endParaRPr lang="pt-BR"/>
        </a:p>
      </dgm:t>
    </dgm:pt>
    <dgm:pt modelId="{E5574E3E-EBE3-450B-B489-89B4284BD888}" type="sibTrans" cxnId="{3AC4BE0D-BFD1-4D49-91B3-224DFB61A2C4}">
      <dgm:prSet/>
      <dgm:spPr/>
      <dgm:t>
        <a:bodyPr/>
        <a:lstStyle/>
        <a:p>
          <a:endParaRPr lang="pt-BR"/>
        </a:p>
      </dgm:t>
    </dgm:pt>
    <dgm:pt modelId="{5D42FF62-6510-4231-8F2B-43F6A24E6183}">
      <dgm:prSet phldrT="[Texto]"/>
      <dgm:spPr/>
      <dgm:t>
        <a:bodyPr/>
        <a:lstStyle/>
        <a:p>
          <a:r>
            <a:rPr lang="pt-BR" b="1" dirty="0" smtClean="0"/>
            <a:t>Fiscalização patrimonial</a:t>
          </a:r>
          <a:endParaRPr lang="pt-BR" b="1" dirty="0"/>
        </a:p>
      </dgm:t>
    </dgm:pt>
    <dgm:pt modelId="{1FCDC9D1-30D7-4480-8770-092AA2B91949}" type="parTrans" cxnId="{F9013D20-BCCC-4DA1-B1FC-7CC67A315C9E}">
      <dgm:prSet/>
      <dgm:spPr/>
      <dgm:t>
        <a:bodyPr/>
        <a:lstStyle/>
        <a:p>
          <a:endParaRPr lang="pt-BR"/>
        </a:p>
      </dgm:t>
    </dgm:pt>
    <dgm:pt modelId="{01CEF913-FE67-464D-976B-A64C05A1ECE6}" type="sibTrans" cxnId="{F9013D20-BCCC-4DA1-B1FC-7CC67A315C9E}">
      <dgm:prSet/>
      <dgm:spPr/>
      <dgm:t>
        <a:bodyPr/>
        <a:lstStyle/>
        <a:p>
          <a:endParaRPr lang="pt-BR"/>
        </a:p>
      </dgm:t>
    </dgm:pt>
    <dgm:pt modelId="{E79B5DFB-A084-4D5E-AE30-17CBFE292397}" type="pres">
      <dgm:prSet presAssocID="{B7A9B974-F12D-4FC3-AC3D-455C1BB58BC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097ED8E-0136-4D36-BC0F-B66B2C542C7C}" type="pres">
      <dgm:prSet presAssocID="{8703AE75-1D50-452B-8638-F0C6C8BBEF9C}" presName="centerShape" presStyleLbl="node0" presStyleIdx="0" presStyleCnt="1"/>
      <dgm:spPr/>
    </dgm:pt>
    <dgm:pt modelId="{83EDB752-9543-497B-8148-BEDAC79DFAF0}" type="pres">
      <dgm:prSet presAssocID="{D76274FF-8181-4B26-884D-E81135CEEC9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3BE0DC8-5BD1-4E1D-84F0-983248442B29}" type="pres">
      <dgm:prSet presAssocID="{D76274FF-8181-4B26-884D-E81135CEEC97}" presName="dummy" presStyleCnt="0"/>
      <dgm:spPr/>
    </dgm:pt>
    <dgm:pt modelId="{5B213F20-9ACB-44D2-86A0-4006C5344BA6}" type="pres">
      <dgm:prSet presAssocID="{CA785AA3-DDB8-4092-8329-FDF47B4307A6}" presName="sibTrans" presStyleLbl="sibTrans2D1" presStyleIdx="0" presStyleCnt="4"/>
      <dgm:spPr/>
    </dgm:pt>
    <dgm:pt modelId="{91A38D86-F130-444D-9F44-A9A466DF3810}" type="pres">
      <dgm:prSet presAssocID="{1F6A6463-0591-4B19-878E-CFCF8640436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5CA4A16-81F1-4FC2-82A5-8411F530D862}" type="pres">
      <dgm:prSet presAssocID="{1F6A6463-0591-4B19-878E-CFCF86404365}" presName="dummy" presStyleCnt="0"/>
      <dgm:spPr/>
    </dgm:pt>
    <dgm:pt modelId="{26DAC130-99A4-4E4D-BC3A-5C4CBD314749}" type="pres">
      <dgm:prSet presAssocID="{6F675F9C-C0C2-4020-9B1B-DCC5EA2298C7}" presName="sibTrans" presStyleLbl="sibTrans2D1" presStyleIdx="1" presStyleCnt="4"/>
      <dgm:spPr/>
    </dgm:pt>
    <dgm:pt modelId="{8D543E5F-8943-4794-9A95-4D43424F0AF2}" type="pres">
      <dgm:prSet presAssocID="{25455253-429A-4F79-A9B1-92900748B1E6}" presName="node" presStyleLbl="node1" presStyleIdx="2" presStyleCnt="4">
        <dgm:presLayoutVars>
          <dgm:bulletEnabled val="1"/>
        </dgm:presLayoutVars>
      </dgm:prSet>
      <dgm:spPr/>
    </dgm:pt>
    <dgm:pt modelId="{73A7F0A9-408E-497F-842E-2ADCC7459861}" type="pres">
      <dgm:prSet presAssocID="{25455253-429A-4F79-A9B1-92900748B1E6}" presName="dummy" presStyleCnt="0"/>
      <dgm:spPr/>
    </dgm:pt>
    <dgm:pt modelId="{D60C7732-8AF6-4D48-9921-C0A778BCC9DD}" type="pres">
      <dgm:prSet presAssocID="{E5574E3E-EBE3-450B-B489-89B4284BD888}" presName="sibTrans" presStyleLbl="sibTrans2D1" presStyleIdx="2" presStyleCnt="4"/>
      <dgm:spPr/>
    </dgm:pt>
    <dgm:pt modelId="{49953BC6-1617-440D-8C22-D1DDEDBD75B2}" type="pres">
      <dgm:prSet presAssocID="{5D42FF62-6510-4231-8F2B-43F6A24E6183}" presName="node" presStyleLbl="node1" presStyleIdx="3" presStyleCnt="4">
        <dgm:presLayoutVars>
          <dgm:bulletEnabled val="1"/>
        </dgm:presLayoutVars>
      </dgm:prSet>
      <dgm:spPr/>
    </dgm:pt>
    <dgm:pt modelId="{450F2C92-7A49-4FCB-8709-A36426F99A74}" type="pres">
      <dgm:prSet presAssocID="{5D42FF62-6510-4231-8F2B-43F6A24E6183}" presName="dummy" presStyleCnt="0"/>
      <dgm:spPr/>
    </dgm:pt>
    <dgm:pt modelId="{ED2104FC-636D-4BDF-A6C9-6CBA6AB022BC}" type="pres">
      <dgm:prSet presAssocID="{01CEF913-FE67-464D-976B-A64C05A1ECE6}" presName="sibTrans" presStyleLbl="sibTrans2D1" presStyleIdx="3" presStyleCnt="4"/>
      <dgm:spPr/>
    </dgm:pt>
  </dgm:ptLst>
  <dgm:cxnLst>
    <dgm:cxn modelId="{6017CA32-3F5C-4E75-9705-5B64518B9A9A}" type="presOf" srcId="{E5574E3E-EBE3-450B-B489-89B4284BD888}" destId="{D60C7732-8AF6-4D48-9921-C0A778BCC9DD}" srcOrd="0" destOrd="0" presId="urn:microsoft.com/office/officeart/2005/8/layout/radial6"/>
    <dgm:cxn modelId="{62365CC3-A3AD-46FF-A2D3-C1076E3C2F77}" type="presOf" srcId="{5D42FF62-6510-4231-8F2B-43F6A24E6183}" destId="{49953BC6-1617-440D-8C22-D1DDEDBD75B2}" srcOrd="0" destOrd="0" presId="urn:microsoft.com/office/officeart/2005/8/layout/radial6"/>
    <dgm:cxn modelId="{B43AFE59-A696-4616-9D9A-62F9ACE59391}" type="presOf" srcId="{D76274FF-8181-4B26-884D-E81135CEEC97}" destId="{83EDB752-9543-497B-8148-BEDAC79DFAF0}" srcOrd="0" destOrd="0" presId="urn:microsoft.com/office/officeart/2005/8/layout/radial6"/>
    <dgm:cxn modelId="{0D59439A-C366-4FBE-82A8-2342359A5DAF}" srcId="{B7A9B974-F12D-4FC3-AC3D-455C1BB58BC2}" destId="{8703AE75-1D50-452B-8638-F0C6C8BBEF9C}" srcOrd="0" destOrd="0" parTransId="{70839CC0-220F-463A-BFCF-6345911CF0F2}" sibTransId="{1EDE6C6A-0CCA-4F29-B501-63F51033F6DD}"/>
    <dgm:cxn modelId="{77D38483-C3BF-42BF-A12A-D243E924A7BF}" type="presOf" srcId="{01CEF913-FE67-464D-976B-A64C05A1ECE6}" destId="{ED2104FC-636D-4BDF-A6C9-6CBA6AB022BC}" srcOrd="0" destOrd="0" presId="urn:microsoft.com/office/officeart/2005/8/layout/radial6"/>
    <dgm:cxn modelId="{682DF3FD-D70E-4FD5-82AE-0240DBF59CCF}" type="presOf" srcId="{8703AE75-1D50-452B-8638-F0C6C8BBEF9C}" destId="{1097ED8E-0136-4D36-BC0F-B66B2C542C7C}" srcOrd="0" destOrd="0" presId="urn:microsoft.com/office/officeart/2005/8/layout/radial6"/>
    <dgm:cxn modelId="{3C17518A-A0C6-4848-A50F-C82DEA1CB13C}" type="presOf" srcId="{25455253-429A-4F79-A9B1-92900748B1E6}" destId="{8D543E5F-8943-4794-9A95-4D43424F0AF2}" srcOrd="0" destOrd="0" presId="urn:microsoft.com/office/officeart/2005/8/layout/radial6"/>
    <dgm:cxn modelId="{F6E61DB4-DB41-4EEA-9F3D-0FF9E018FAF0}" srcId="{8703AE75-1D50-452B-8638-F0C6C8BBEF9C}" destId="{D76274FF-8181-4B26-884D-E81135CEEC97}" srcOrd="0" destOrd="0" parTransId="{4BDC91D8-9A26-4724-B1E5-4D3EFA5840D3}" sibTransId="{CA785AA3-DDB8-4092-8329-FDF47B4307A6}"/>
    <dgm:cxn modelId="{84352279-19FE-4EBF-ADF0-3EB1CA26B1C4}" type="presOf" srcId="{1F6A6463-0591-4B19-878E-CFCF86404365}" destId="{91A38D86-F130-444D-9F44-A9A466DF3810}" srcOrd="0" destOrd="0" presId="urn:microsoft.com/office/officeart/2005/8/layout/radial6"/>
    <dgm:cxn modelId="{F9013D20-BCCC-4DA1-B1FC-7CC67A315C9E}" srcId="{8703AE75-1D50-452B-8638-F0C6C8BBEF9C}" destId="{5D42FF62-6510-4231-8F2B-43F6A24E6183}" srcOrd="3" destOrd="0" parTransId="{1FCDC9D1-30D7-4480-8770-092AA2B91949}" sibTransId="{01CEF913-FE67-464D-976B-A64C05A1ECE6}"/>
    <dgm:cxn modelId="{1BAA28A1-1760-4668-8456-24C0E8B25132}" type="presOf" srcId="{B7A9B974-F12D-4FC3-AC3D-455C1BB58BC2}" destId="{E79B5DFB-A084-4D5E-AE30-17CBFE292397}" srcOrd="0" destOrd="0" presId="urn:microsoft.com/office/officeart/2005/8/layout/radial6"/>
    <dgm:cxn modelId="{7AA88CE9-6E36-40EE-834E-0A5AF755B8F7}" type="presOf" srcId="{CA785AA3-DDB8-4092-8329-FDF47B4307A6}" destId="{5B213F20-9ACB-44D2-86A0-4006C5344BA6}" srcOrd="0" destOrd="0" presId="urn:microsoft.com/office/officeart/2005/8/layout/radial6"/>
    <dgm:cxn modelId="{0D42CDF4-1733-4F9C-87F6-8FE32427AF25}" type="presOf" srcId="{6F675F9C-C0C2-4020-9B1B-DCC5EA2298C7}" destId="{26DAC130-99A4-4E4D-BC3A-5C4CBD314749}" srcOrd="0" destOrd="0" presId="urn:microsoft.com/office/officeart/2005/8/layout/radial6"/>
    <dgm:cxn modelId="{3AC4BE0D-BFD1-4D49-91B3-224DFB61A2C4}" srcId="{8703AE75-1D50-452B-8638-F0C6C8BBEF9C}" destId="{25455253-429A-4F79-A9B1-92900748B1E6}" srcOrd="2" destOrd="0" parTransId="{5AAA67A6-8FA5-4DF7-AB41-ADE8908F357D}" sibTransId="{E5574E3E-EBE3-450B-B489-89B4284BD888}"/>
    <dgm:cxn modelId="{4590B67C-FE3C-4734-AB90-8D239335F937}" srcId="{8703AE75-1D50-452B-8638-F0C6C8BBEF9C}" destId="{1F6A6463-0591-4B19-878E-CFCF86404365}" srcOrd="1" destOrd="0" parTransId="{A6C715C5-4CF8-447B-B5BF-37FDACA3CC37}" sibTransId="{6F675F9C-C0C2-4020-9B1B-DCC5EA2298C7}"/>
    <dgm:cxn modelId="{742AD24B-584A-477D-9D7D-82F890940973}" type="presParOf" srcId="{E79B5DFB-A084-4D5E-AE30-17CBFE292397}" destId="{1097ED8E-0136-4D36-BC0F-B66B2C542C7C}" srcOrd="0" destOrd="0" presId="urn:microsoft.com/office/officeart/2005/8/layout/radial6"/>
    <dgm:cxn modelId="{15939300-5CFA-4DB6-B384-B3F17394C9F5}" type="presParOf" srcId="{E79B5DFB-A084-4D5E-AE30-17CBFE292397}" destId="{83EDB752-9543-497B-8148-BEDAC79DFAF0}" srcOrd="1" destOrd="0" presId="urn:microsoft.com/office/officeart/2005/8/layout/radial6"/>
    <dgm:cxn modelId="{723584A4-BD13-43AF-ABFD-1B73FC266518}" type="presParOf" srcId="{E79B5DFB-A084-4D5E-AE30-17CBFE292397}" destId="{E3BE0DC8-5BD1-4E1D-84F0-983248442B29}" srcOrd="2" destOrd="0" presId="urn:microsoft.com/office/officeart/2005/8/layout/radial6"/>
    <dgm:cxn modelId="{B700D25F-2665-4E2D-B34F-B26BCAE70EB6}" type="presParOf" srcId="{E79B5DFB-A084-4D5E-AE30-17CBFE292397}" destId="{5B213F20-9ACB-44D2-86A0-4006C5344BA6}" srcOrd="3" destOrd="0" presId="urn:microsoft.com/office/officeart/2005/8/layout/radial6"/>
    <dgm:cxn modelId="{885368AE-9349-4C73-B105-0B978F1D5EDA}" type="presParOf" srcId="{E79B5DFB-A084-4D5E-AE30-17CBFE292397}" destId="{91A38D86-F130-444D-9F44-A9A466DF3810}" srcOrd="4" destOrd="0" presId="urn:microsoft.com/office/officeart/2005/8/layout/radial6"/>
    <dgm:cxn modelId="{335427BB-A463-4012-9080-0B193C1406E7}" type="presParOf" srcId="{E79B5DFB-A084-4D5E-AE30-17CBFE292397}" destId="{25CA4A16-81F1-4FC2-82A5-8411F530D862}" srcOrd="5" destOrd="0" presId="urn:microsoft.com/office/officeart/2005/8/layout/radial6"/>
    <dgm:cxn modelId="{3F933029-B3F6-4B61-9491-27929121ACCC}" type="presParOf" srcId="{E79B5DFB-A084-4D5E-AE30-17CBFE292397}" destId="{26DAC130-99A4-4E4D-BC3A-5C4CBD314749}" srcOrd="6" destOrd="0" presId="urn:microsoft.com/office/officeart/2005/8/layout/radial6"/>
    <dgm:cxn modelId="{950C94FD-6597-460C-8EFA-CD7D28CE50B3}" type="presParOf" srcId="{E79B5DFB-A084-4D5E-AE30-17CBFE292397}" destId="{8D543E5F-8943-4794-9A95-4D43424F0AF2}" srcOrd="7" destOrd="0" presId="urn:microsoft.com/office/officeart/2005/8/layout/radial6"/>
    <dgm:cxn modelId="{E92D3B55-80E7-4752-9820-8BE66917249D}" type="presParOf" srcId="{E79B5DFB-A084-4D5E-AE30-17CBFE292397}" destId="{73A7F0A9-408E-497F-842E-2ADCC7459861}" srcOrd="8" destOrd="0" presId="urn:microsoft.com/office/officeart/2005/8/layout/radial6"/>
    <dgm:cxn modelId="{CEE55B9B-AC32-4FBE-8703-9CDC0B428114}" type="presParOf" srcId="{E79B5DFB-A084-4D5E-AE30-17CBFE292397}" destId="{D60C7732-8AF6-4D48-9921-C0A778BCC9DD}" srcOrd="9" destOrd="0" presId="urn:microsoft.com/office/officeart/2005/8/layout/radial6"/>
    <dgm:cxn modelId="{34D24EA1-38F5-46E3-B8A1-1946690C2502}" type="presParOf" srcId="{E79B5DFB-A084-4D5E-AE30-17CBFE292397}" destId="{49953BC6-1617-440D-8C22-D1DDEDBD75B2}" srcOrd="10" destOrd="0" presId="urn:microsoft.com/office/officeart/2005/8/layout/radial6"/>
    <dgm:cxn modelId="{84F6F6DD-ECFF-4679-97BD-08A45173F6CF}" type="presParOf" srcId="{E79B5DFB-A084-4D5E-AE30-17CBFE292397}" destId="{450F2C92-7A49-4FCB-8709-A36426F99A74}" srcOrd="11" destOrd="0" presId="urn:microsoft.com/office/officeart/2005/8/layout/radial6"/>
    <dgm:cxn modelId="{E577AF16-A317-4017-991B-53C1F211B58F}" type="presParOf" srcId="{E79B5DFB-A084-4D5E-AE30-17CBFE292397}" destId="{ED2104FC-636D-4BDF-A6C9-6CBA6AB022B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A9B974-F12D-4FC3-AC3D-455C1BB58BC2}" type="doc">
      <dgm:prSet loTypeId="urn:microsoft.com/office/officeart/2005/8/layout/radial6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pt-BR"/>
        </a:p>
      </dgm:t>
    </dgm:pt>
    <dgm:pt modelId="{8703AE75-1D50-452B-8638-F0C6C8BBEF9C}">
      <dgm:prSet phldrT="[Texto]" custT="1"/>
      <dgm:spPr/>
      <dgm:t>
        <a:bodyPr/>
        <a:lstStyle/>
        <a:p>
          <a:r>
            <a:rPr lang="pt-BR" sz="2500" b="1" dirty="0" smtClean="0"/>
            <a:t>Prestação </a:t>
          </a:r>
          <a:r>
            <a:rPr lang="pt-BR" sz="2000" b="1" dirty="0" smtClean="0"/>
            <a:t>de </a:t>
          </a:r>
        </a:p>
        <a:p>
          <a:r>
            <a:rPr lang="pt-BR" sz="2500" b="1" dirty="0" smtClean="0"/>
            <a:t>Contas</a:t>
          </a:r>
          <a:endParaRPr lang="pt-BR" sz="2500" b="1" dirty="0"/>
        </a:p>
      </dgm:t>
    </dgm:pt>
    <dgm:pt modelId="{70839CC0-220F-463A-BFCF-6345911CF0F2}" type="parTrans" cxnId="{0D59439A-C366-4FBE-82A8-2342359A5DAF}">
      <dgm:prSet/>
      <dgm:spPr/>
      <dgm:t>
        <a:bodyPr/>
        <a:lstStyle/>
        <a:p>
          <a:endParaRPr lang="pt-BR"/>
        </a:p>
      </dgm:t>
    </dgm:pt>
    <dgm:pt modelId="{1EDE6C6A-0CCA-4F29-B501-63F51033F6DD}" type="sibTrans" cxnId="{0D59439A-C366-4FBE-82A8-2342359A5DAF}">
      <dgm:prSet/>
      <dgm:spPr/>
      <dgm:t>
        <a:bodyPr/>
        <a:lstStyle/>
        <a:p>
          <a:endParaRPr lang="pt-BR"/>
        </a:p>
      </dgm:t>
    </dgm:pt>
    <dgm:pt modelId="{D76274FF-8181-4B26-884D-E81135CEEC97}">
      <dgm:prSet phldrT="[Texto]" custT="1"/>
      <dgm:spPr/>
      <dgm:t>
        <a:bodyPr/>
        <a:lstStyle/>
        <a:p>
          <a:r>
            <a:rPr lang="pt-BR" sz="1400" b="1" dirty="0" smtClean="0"/>
            <a:t>Fiscalização</a:t>
          </a:r>
          <a:r>
            <a:rPr lang="pt-BR" sz="1600" b="1" dirty="0" smtClean="0"/>
            <a:t> contábil</a:t>
          </a:r>
          <a:endParaRPr lang="pt-BR" sz="1600" b="1" dirty="0"/>
        </a:p>
      </dgm:t>
    </dgm:pt>
    <dgm:pt modelId="{4BDC91D8-9A26-4724-B1E5-4D3EFA5840D3}" type="parTrans" cxnId="{F6E61DB4-DB41-4EEA-9F3D-0FF9E018FAF0}">
      <dgm:prSet/>
      <dgm:spPr/>
      <dgm:t>
        <a:bodyPr/>
        <a:lstStyle/>
        <a:p>
          <a:endParaRPr lang="pt-BR"/>
        </a:p>
      </dgm:t>
    </dgm:pt>
    <dgm:pt modelId="{CA785AA3-DDB8-4092-8329-FDF47B4307A6}" type="sibTrans" cxnId="{F6E61DB4-DB41-4EEA-9F3D-0FF9E018FAF0}">
      <dgm:prSet/>
      <dgm:spPr/>
      <dgm:t>
        <a:bodyPr/>
        <a:lstStyle/>
        <a:p>
          <a:endParaRPr lang="pt-BR"/>
        </a:p>
      </dgm:t>
    </dgm:pt>
    <dgm:pt modelId="{1F6A6463-0591-4B19-878E-CFCF86404365}">
      <dgm:prSet phldrT="[Texto]" custT="1"/>
      <dgm:spPr/>
      <dgm:t>
        <a:bodyPr/>
        <a:lstStyle/>
        <a:p>
          <a:r>
            <a:rPr lang="pt-BR" sz="1400" b="1" dirty="0" smtClean="0"/>
            <a:t>Fiscalização financeira</a:t>
          </a:r>
        </a:p>
        <a:p>
          <a:r>
            <a:rPr lang="pt-BR" sz="1400" b="1" dirty="0" err="1" smtClean="0"/>
            <a:t>Orçament</a:t>
          </a:r>
          <a:r>
            <a:rPr lang="pt-BR" sz="1400" b="1" dirty="0" smtClean="0"/>
            <a:t>.</a:t>
          </a:r>
          <a:endParaRPr lang="pt-BR" sz="1400" b="1" dirty="0"/>
        </a:p>
      </dgm:t>
    </dgm:pt>
    <dgm:pt modelId="{A6C715C5-4CF8-447B-B5BF-37FDACA3CC37}" type="parTrans" cxnId="{4590B67C-FE3C-4734-AB90-8D239335F937}">
      <dgm:prSet/>
      <dgm:spPr/>
      <dgm:t>
        <a:bodyPr/>
        <a:lstStyle/>
        <a:p>
          <a:endParaRPr lang="pt-BR"/>
        </a:p>
      </dgm:t>
    </dgm:pt>
    <dgm:pt modelId="{6F675F9C-C0C2-4020-9B1B-DCC5EA2298C7}" type="sibTrans" cxnId="{4590B67C-FE3C-4734-AB90-8D239335F937}">
      <dgm:prSet/>
      <dgm:spPr/>
      <dgm:t>
        <a:bodyPr/>
        <a:lstStyle/>
        <a:p>
          <a:endParaRPr lang="pt-BR"/>
        </a:p>
      </dgm:t>
    </dgm:pt>
    <dgm:pt modelId="{25455253-429A-4F79-A9B1-92900748B1E6}">
      <dgm:prSet phldrT="[Texto]"/>
      <dgm:spPr/>
      <dgm:t>
        <a:bodyPr/>
        <a:lstStyle/>
        <a:p>
          <a:r>
            <a:rPr lang="pt-BR" b="1" dirty="0" smtClean="0"/>
            <a:t>Fiscalização operacional</a:t>
          </a:r>
          <a:endParaRPr lang="pt-BR" b="1" dirty="0"/>
        </a:p>
      </dgm:t>
    </dgm:pt>
    <dgm:pt modelId="{5AAA67A6-8FA5-4DF7-AB41-ADE8908F357D}" type="parTrans" cxnId="{3AC4BE0D-BFD1-4D49-91B3-224DFB61A2C4}">
      <dgm:prSet/>
      <dgm:spPr/>
      <dgm:t>
        <a:bodyPr/>
        <a:lstStyle/>
        <a:p>
          <a:endParaRPr lang="pt-BR"/>
        </a:p>
      </dgm:t>
    </dgm:pt>
    <dgm:pt modelId="{E5574E3E-EBE3-450B-B489-89B4284BD888}" type="sibTrans" cxnId="{3AC4BE0D-BFD1-4D49-91B3-224DFB61A2C4}">
      <dgm:prSet/>
      <dgm:spPr/>
      <dgm:t>
        <a:bodyPr/>
        <a:lstStyle/>
        <a:p>
          <a:endParaRPr lang="pt-BR"/>
        </a:p>
      </dgm:t>
    </dgm:pt>
    <dgm:pt modelId="{5D42FF62-6510-4231-8F2B-43F6A24E6183}">
      <dgm:prSet phldrT="[Texto]"/>
      <dgm:spPr/>
      <dgm:t>
        <a:bodyPr/>
        <a:lstStyle/>
        <a:p>
          <a:r>
            <a:rPr lang="pt-BR" b="1" dirty="0" smtClean="0"/>
            <a:t>Fiscalização patrimonial</a:t>
          </a:r>
          <a:endParaRPr lang="pt-BR" b="1" dirty="0"/>
        </a:p>
      </dgm:t>
    </dgm:pt>
    <dgm:pt modelId="{1FCDC9D1-30D7-4480-8770-092AA2B91949}" type="parTrans" cxnId="{F9013D20-BCCC-4DA1-B1FC-7CC67A315C9E}">
      <dgm:prSet/>
      <dgm:spPr/>
      <dgm:t>
        <a:bodyPr/>
        <a:lstStyle/>
        <a:p>
          <a:endParaRPr lang="pt-BR"/>
        </a:p>
      </dgm:t>
    </dgm:pt>
    <dgm:pt modelId="{01CEF913-FE67-464D-976B-A64C05A1ECE6}" type="sibTrans" cxnId="{F9013D20-BCCC-4DA1-B1FC-7CC67A315C9E}">
      <dgm:prSet/>
      <dgm:spPr/>
      <dgm:t>
        <a:bodyPr/>
        <a:lstStyle/>
        <a:p>
          <a:endParaRPr lang="pt-BR"/>
        </a:p>
      </dgm:t>
    </dgm:pt>
    <dgm:pt modelId="{E79B5DFB-A084-4D5E-AE30-17CBFE292397}" type="pres">
      <dgm:prSet presAssocID="{B7A9B974-F12D-4FC3-AC3D-455C1BB58BC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097ED8E-0136-4D36-BC0F-B66B2C542C7C}" type="pres">
      <dgm:prSet presAssocID="{8703AE75-1D50-452B-8638-F0C6C8BBEF9C}" presName="centerShape" presStyleLbl="node0" presStyleIdx="0" presStyleCnt="1"/>
      <dgm:spPr/>
    </dgm:pt>
    <dgm:pt modelId="{83EDB752-9543-497B-8148-BEDAC79DFAF0}" type="pres">
      <dgm:prSet presAssocID="{D76274FF-8181-4B26-884D-E81135CEEC9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3BE0DC8-5BD1-4E1D-84F0-983248442B29}" type="pres">
      <dgm:prSet presAssocID="{D76274FF-8181-4B26-884D-E81135CEEC97}" presName="dummy" presStyleCnt="0"/>
      <dgm:spPr/>
    </dgm:pt>
    <dgm:pt modelId="{5B213F20-9ACB-44D2-86A0-4006C5344BA6}" type="pres">
      <dgm:prSet presAssocID="{CA785AA3-DDB8-4092-8329-FDF47B4307A6}" presName="sibTrans" presStyleLbl="sibTrans2D1" presStyleIdx="0" presStyleCnt="4"/>
      <dgm:spPr/>
    </dgm:pt>
    <dgm:pt modelId="{91A38D86-F130-444D-9F44-A9A466DF3810}" type="pres">
      <dgm:prSet presAssocID="{1F6A6463-0591-4B19-878E-CFCF8640436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5CA4A16-81F1-4FC2-82A5-8411F530D862}" type="pres">
      <dgm:prSet presAssocID="{1F6A6463-0591-4B19-878E-CFCF86404365}" presName="dummy" presStyleCnt="0"/>
      <dgm:spPr/>
    </dgm:pt>
    <dgm:pt modelId="{26DAC130-99A4-4E4D-BC3A-5C4CBD314749}" type="pres">
      <dgm:prSet presAssocID="{6F675F9C-C0C2-4020-9B1B-DCC5EA2298C7}" presName="sibTrans" presStyleLbl="sibTrans2D1" presStyleIdx="1" presStyleCnt="4"/>
      <dgm:spPr/>
    </dgm:pt>
    <dgm:pt modelId="{8D543E5F-8943-4794-9A95-4D43424F0AF2}" type="pres">
      <dgm:prSet presAssocID="{25455253-429A-4F79-A9B1-92900748B1E6}" presName="node" presStyleLbl="node1" presStyleIdx="2" presStyleCnt="4">
        <dgm:presLayoutVars>
          <dgm:bulletEnabled val="1"/>
        </dgm:presLayoutVars>
      </dgm:prSet>
      <dgm:spPr/>
    </dgm:pt>
    <dgm:pt modelId="{73A7F0A9-408E-497F-842E-2ADCC7459861}" type="pres">
      <dgm:prSet presAssocID="{25455253-429A-4F79-A9B1-92900748B1E6}" presName="dummy" presStyleCnt="0"/>
      <dgm:spPr/>
    </dgm:pt>
    <dgm:pt modelId="{D60C7732-8AF6-4D48-9921-C0A778BCC9DD}" type="pres">
      <dgm:prSet presAssocID="{E5574E3E-EBE3-450B-B489-89B4284BD888}" presName="sibTrans" presStyleLbl="sibTrans2D1" presStyleIdx="2" presStyleCnt="4"/>
      <dgm:spPr/>
    </dgm:pt>
    <dgm:pt modelId="{49953BC6-1617-440D-8C22-D1DDEDBD75B2}" type="pres">
      <dgm:prSet presAssocID="{5D42FF62-6510-4231-8F2B-43F6A24E6183}" presName="node" presStyleLbl="node1" presStyleIdx="3" presStyleCnt="4">
        <dgm:presLayoutVars>
          <dgm:bulletEnabled val="1"/>
        </dgm:presLayoutVars>
      </dgm:prSet>
      <dgm:spPr/>
    </dgm:pt>
    <dgm:pt modelId="{450F2C92-7A49-4FCB-8709-A36426F99A74}" type="pres">
      <dgm:prSet presAssocID="{5D42FF62-6510-4231-8F2B-43F6A24E6183}" presName="dummy" presStyleCnt="0"/>
      <dgm:spPr/>
    </dgm:pt>
    <dgm:pt modelId="{ED2104FC-636D-4BDF-A6C9-6CBA6AB022BC}" type="pres">
      <dgm:prSet presAssocID="{01CEF913-FE67-464D-976B-A64C05A1ECE6}" presName="sibTrans" presStyleLbl="sibTrans2D1" presStyleIdx="3" presStyleCnt="4"/>
      <dgm:spPr/>
    </dgm:pt>
  </dgm:ptLst>
  <dgm:cxnLst>
    <dgm:cxn modelId="{C9E35158-4282-4978-9DB4-D01029D44522}" type="presOf" srcId="{6F675F9C-C0C2-4020-9B1B-DCC5EA2298C7}" destId="{26DAC130-99A4-4E4D-BC3A-5C4CBD314749}" srcOrd="0" destOrd="0" presId="urn:microsoft.com/office/officeart/2005/8/layout/radial6"/>
    <dgm:cxn modelId="{836D688E-4B86-453D-A8D4-31CA1363B72C}" type="presOf" srcId="{CA785AA3-DDB8-4092-8329-FDF47B4307A6}" destId="{5B213F20-9ACB-44D2-86A0-4006C5344BA6}" srcOrd="0" destOrd="0" presId="urn:microsoft.com/office/officeart/2005/8/layout/radial6"/>
    <dgm:cxn modelId="{B467A829-C523-444B-AA2F-D7D901511773}" type="presOf" srcId="{E5574E3E-EBE3-450B-B489-89B4284BD888}" destId="{D60C7732-8AF6-4D48-9921-C0A778BCC9DD}" srcOrd="0" destOrd="0" presId="urn:microsoft.com/office/officeart/2005/8/layout/radial6"/>
    <dgm:cxn modelId="{687A9BEC-4290-441F-B222-15A1ED068A60}" type="presOf" srcId="{D76274FF-8181-4B26-884D-E81135CEEC97}" destId="{83EDB752-9543-497B-8148-BEDAC79DFAF0}" srcOrd="0" destOrd="0" presId="urn:microsoft.com/office/officeart/2005/8/layout/radial6"/>
    <dgm:cxn modelId="{0D59439A-C366-4FBE-82A8-2342359A5DAF}" srcId="{B7A9B974-F12D-4FC3-AC3D-455C1BB58BC2}" destId="{8703AE75-1D50-452B-8638-F0C6C8BBEF9C}" srcOrd="0" destOrd="0" parTransId="{70839CC0-220F-463A-BFCF-6345911CF0F2}" sibTransId="{1EDE6C6A-0CCA-4F29-B501-63F51033F6DD}"/>
    <dgm:cxn modelId="{F6E61DB4-DB41-4EEA-9F3D-0FF9E018FAF0}" srcId="{8703AE75-1D50-452B-8638-F0C6C8BBEF9C}" destId="{D76274FF-8181-4B26-884D-E81135CEEC97}" srcOrd="0" destOrd="0" parTransId="{4BDC91D8-9A26-4724-B1E5-4D3EFA5840D3}" sibTransId="{CA785AA3-DDB8-4092-8329-FDF47B4307A6}"/>
    <dgm:cxn modelId="{AFE5CD64-848F-4602-97AF-711D14627359}" type="presOf" srcId="{B7A9B974-F12D-4FC3-AC3D-455C1BB58BC2}" destId="{E79B5DFB-A084-4D5E-AE30-17CBFE292397}" srcOrd="0" destOrd="0" presId="urn:microsoft.com/office/officeart/2005/8/layout/radial6"/>
    <dgm:cxn modelId="{602D73C6-CA40-49E0-9F44-77CDE1A35436}" type="presOf" srcId="{01CEF913-FE67-464D-976B-A64C05A1ECE6}" destId="{ED2104FC-636D-4BDF-A6C9-6CBA6AB022BC}" srcOrd="0" destOrd="0" presId="urn:microsoft.com/office/officeart/2005/8/layout/radial6"/>
    <dgm:cxn modelId="{6BB48A8A-D419-4095-A4E2-D8D2B3407F54}" type="presOf" srcId="{25455253-429A-4F79-A9B1-92900748B1E6}" destId="{8D543E5F-8943-4794-9A95-4D43424F0AF2}" srcOrd="0" destOrd="0" presId="urn:microsoft.com/office/officeart/2005/8/layout/radial6"/>
    <dgm:cxn modelId="{F9013D20-BCCC-4DA1-B1FC-7CC67A315C9E}" srcId="{8703AE75-1D50-452B-8638-F0C6C8BBEF9C}" destId="{5D42FF62-6510-4231-8F2B-43F6A24E6183}" srcOrd="3" destOrd="0" parTransId="{1FCDC9D1-30D7-4480-8770-092AA2B91949}" sibTransId="{01CEF913-FE67-464D-976B-A64C05A1ECE6}"/>
    <dgm:cxn modelId="{626966FE-C403-45C5-9FF2-944D45EA0D08}" type="presOf" srcId="{8703AE75-1D50-452B-8638-F0C6C8BBEF9C}" destId="{1097ED8E-0136-4D36-BC0F-B66B2C542C7C}" srcOrd="0" destOrd="0" presId="urn:microsoft.com/office/officeart/2005/8/layout/radial6"/>
    <dgm:cxn modelId="{ADB5F1BA-DC8E-49E8-A8ED-D7612E6C2945}" type="presOf" srcId="{1F6A6463-0591-4B19-878E-CFCF86404365}" destId="{91A38D86-F130-444D-9F44-A9A466DF3810}" srcOrd="0" destOrd="0" presId="urn:microsoft.com/office/officeart/2005/8/layout/radial6"/>
    <dgm:cxn modelId="{CAC0CD84-A311-4DDF-A222-33B9EE9330D7}" type="presOf" srcId="{5D42FF62-6510-4231-8F2B-43F6A24E6183}" destId="{49953BC6-1617-440D-8C22-D1DDEDBD75B2}" srcOrd="0" destOrd="0" presId="urn:microsoft.com/office/officeart/2005/8/layout/radial6"/>
    <dgm:cxn modelId="{3AC4BE0D-BFD1-4D49-91B3-224DFB61A2C4}" srcId="{8703AE75-1D50-452B-8638-F0C6C8BBEF9C}" destId="{25455253-429A-4F79-A9B1-92900748B1E6}" srcOrd="2" destOrd="0" parTransId="{5AAA67A6-8FA5-4DF7-AB41-ADE8908F357D}" sibTransId="{E5574E3E-EBE3-450B-B489-89B4284BD888}"/>
    <dgm:cxn modelId="{4590B67C-FE3C-4734-AB90-8D239335F937}" srcId="{8703AE75-1D50-452B-8638-F0C6C8BBEF9C}" destId="{1F6A6463-0591-4B19-878E-CFCF86404365}" srcOrd="1" destOrd="0" parTransId="{A6C715C5-4CF8-447B-B5BF-37FDACA3CC37}" sibTransId="{6F675F9C-C0C2-4020-9B1B-DCC5EA2298C7}"/>
    <dgm:cxn modelId="{D6F98AEB-85D8-438D-84EE-1859E6D08035}" type="presParOf" srcId="{E79B5DFB-A084-4D5E-AE30-17CBFE292397}" destId="{1097ED8E-0136-4D36-BC0F-B66B2C542C7C}" srcOrd="0" destOrd="0" presId="urn:microsoft.com/office/officeart/2005/8/layout/radial6"/>
    <dgm:cxn modelId="{224103E0-1E20-4FCA-8801-95D5CB2BAA16}" type="presParOf" srcId="{E79B5DFB-A084-4D5E-AE30-17CBFE292397}" destId="{83EDB752-9543-497B-8148-BEDAC79DFAF0}" srcOrd="1" destOrd="0" presId="urn:microsoft.com/office/officeart/2005/8/layout/radial6"/>
    <dgm:cxn modelId="{15935E38-D915-43D7-BDA0-D619F68A66CB}" type="presParOf" srcId="{E79B5DFB-A084-4D5E-AE30-17CBFE292397}" destId="{E3BE0DC8-5BD1-4E1D-84F0-983248442B29}" srcOrd="2" destOrd="0" presId="urn:microsoft.com/office/officeart/2005/8/layout/radial6"/>
    <dgm:cxn modelId="{EA788348-1AC1-4BF4-B6C6-F84AC84CBF58}" type="presParOf" srcId="{E79B5DFB-A084-4D5E-AE30-17CBFE292397}" destId="{5B213F20-9ACB-44D2-86A0-4006C5344BA6}" srcOrd="3" destOrd="0" presId="urn:microsoft.com/office/officeart/2005/8/layout/radial6"/>
    <dgm:cxn modelId="{7FED18E8-2BED-4648-BA88-0A8833F6D185}" type="presParOf" srcId="{E79B5DFB-A084-4D5E-AE30-17CBFE292397}" destId="{91A38D86-F130-444D-9F44-A9A466DF3810}" srcOrd="4" destOrd="0" presId="urn:microsoft.com/office/officeart/2005/8/layout/radial6"/>
    <dgm:cxn modelId="{540357BC-E486-4A13-BB34-C1E7A782E209}" type="presParOf" srcId="{E79B5DFB-A084-4D5E-AE30-17CBFE292397}" destId="{25CA4A16-81F1-4FC2-82A5-8411F530D862}" srcOrd="5" destOrd="0" presId="urn:microsoft.com/office/officeart/2005/8/layout/radial6"/>
    <dgm:cxn modelId="{8C7FCA32-23E5-4F7E-B167-16C994718384}" type="presParOf" srcId="{E79B5DFB-A084-4D5E-AE30-17CBFE292397}" destId="{26DAC130-99A4-4E4D-BC3A-5C4CBD314749}" srcOrd="6" destOrd="0" presId="urn:microsoft.com/office/officeart/2005/8/layout/radial6"/>
    <dgm:cxn modelId="{00EBA0B4-7331-4225-8507-28226C38ACAB}" type="presParOf" srcId="{E79B5DFB-A084-4D5E-AE30-17CBFE292397}" destId="{8D543E5F-8943-4794-9A95-4D43424F0AF2}" srcOrd="7" destOrd="0" presId="urn:microsoft.com/office/officeart/2005/8/layout/radial6"/>
    <dgm:cxn modelId="{985F2BE3-9C02-4C4E-B680-23C791328AF8}" type="presParOf" srcId="{E79B5DFB-A084-4D5E-AE30-17CBFE292397}" destId="{73A7F0A9-408E-497F-842E-2ADCC7459861}" srcOrd="8" destOrd="0" presId="urn:microsoft.com/office/officeart/2005/8/layout/radial6"/>
    <dgm:cxn modelId="{90925004-F0AE-41D8-A308-9E32995020C3}" type="presParOf" srcId="{E79B5DFB-A084-4D5E-AE30-17CBFE292397}" destId="{D60C7732-8AF6-4D48-9921-C0A778BCC9DD}" srcOrd="9" destOrd="0" presId="urn:microsoft.com/office/officeart/2005/8/layout/radial6"/>
    <dgm:cxn modelId="{3D6C0368-0E64-45F8-A509-5D163CB961D9}" type="presParOf" srcId="{E79B5DFB-A084-4D5E-AE30-17CBFE292397}" destId="{49953BC6-1617-440D-8C22-D1DDEDBD75B2}" srcOrd="10" destOrd="0" presId="urn:microsoft.com/office/officeart/2005/8/layout/radial6"/>
    <dgm:cxn modelId="{452D5518-C793-4B7E-86C6-49AC33D313D6}" type="presParOf" srcId="{E79B5DFB-A084-4D5E-AE30-17CBFE292397}" destId="{450F2C92-7A49-4FCB-8709-A36426F99A74}" srcOrd="11" destOrd="0" presId="urn:microsoft.com/office/officeart/2005/8/layout/radial6"/>
    <dgm:cxn modelId="{46D25FDF-8672-4F82-9D47-B22E52CCCD6E}" type="presParOf" srcId="{E79B5DFB-A084-4D5E-AE30-17CBFE292397}" destId="{ED2104FC-636D-4BDF-A6C9-6CBA6AB022B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2104FC-636D-4BDF-A6C9-6CBA6AB022BC}">
      <dsp:nvSpPr>
        <dsp:cNvPr id="0" name=""/>
        <dsp:cNvSpPr/>
      </dsp:nvSpPr>
      <dsp:spPr>
        <a:xfrm>
          <a:off x="1559752" y="654393"/>
          <a:ext cx="4379845" cy="4379845"/>
        </a:xfrm>
        <a:prstGeom prst="blockArc">
          <a:avLst>
            <a:gd name="adj1" fmla="val 10800000"/>
            <a:gd name="adj2" fmla="val 16200000"/>
            <a:gd name="adj3" fmla="val 4635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0C7732-8AF6-4D48-9921-C0A778BCC9DD}">
      <dsp:nvSpPr>
        <dsp:cNvPr id="0" name=""/>
        <dsp:cNvSpPr/>
      </dsp:nvSpPr>
      <dsp:spPr>
        <a:xfrm>
          <a:off x="1559752" y="654393"/>
          <a:ext cx="4379845" cy="4379845"/>
        </a:xfrm>
        <a:prstGeom prst="blockArc">
          <a:avLst>
            <a:gd name="adj1" fmla="val 5400000"/>
            <a:gd name="adj2" fmla="val 10800000"/>
            <a:gd name="adj3" fmla="val 4635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DAC130-99A4-4E4D-BC3A-5C4CBD314749}">
      <dsp:nvSpPr>
        <dsp:cNvPr id="0" name=""/>
        <dsp:cNvSpPr/>
      </dsp:nvSpPr>
      <dsp:spPr>
        <a:xfrm>
          <a:off x="1559752" y="654393"/>
          <a:ext cx="4379845" cy="4379845"/>
        </a:xfrm>
        <a:prstGeom prst="blockArc">
          <a:avLst>
            <a:gd name="adj1" fmla="val 0"/>
            <a:gd name="adj2" fmla="val 5400000"/>
            <a:gd name="adj3" fmla="val 4635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13F20-9ACB-44D2-86A0-4006C5344BA6}">
      <dsp:nvSpPr>
        <dsp:cNvPr id="0" name=""/>
        <dsp:cNvSpPr/>
      </dsp:nvSpPr>
      <dsp:spPr>
        <a:xfrm>
          <a:off x="1559752" y="654393"/>
          <a:ext cx="4379845" cy="4379845"/>
        </a:xfrm>
        <a:prstGeom prst="blockArc">
          <a:avLst>
            <a:gd name="adj1" fmla="val 16200000"/>
            <a:gd name="adj2" fmla="val 0"/>
            <a:gd name="adj3" fmla="val 4635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97ED8E-0136-4D36-BC0F-B66B2C542C7C}">
      <dsp:nvSpPr>
        <dsp:cNvPr id="0" name=""/>
        <dsp:cNvSpPr/>
      </dsp:nvSpPr>
      <dsp:spPr>
        <a:xfrm>
          <a:off x="2742682" y="1837323"/>
          <a:ext cx="2013985" cy="201398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b="1" kern="1200" dirty="0" smtClean="0"/>
            <a:t>Prestação </a:t>
          </a:r>
          <a:r>
            <a:rPr lang="pt-BR" sz="2000" b="1" kern="1200" dirty="0" smtClean="0"/>
            <a:t>de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b="1" kern="1200" dirty="0" smtClean="0"/>
            <a:t>Contas</a:t>
          </a:r>
          <a:endParaRPr lang="pt-BR" sz="2500" b="1" kern="1200" dirty="0"/>
        </a:p>
      </dsp:txBody>
      <dsp:txXfrm>
        <a:off x="3037623" y="2132264"/>
        <a:ext cx="1424103" cy="1424103"/>
      </dsp:txXfrm>
    </dsp:sp>
    <dsp:sp modelId="{83EDB752-9543-497B-8148-BEDAC79DFAF0}">
      <dsp:nvSpPr>
        <dsp:cNvPr id="0" name=""/>
        <dsp:cNvSpPr/>
      </dsp:nvSpPr>
      <dsp:spPr>
        <a:xfrm>
          <a:off x="3044780" y="250"/>
          <a:ext cx="1409789" cy="14097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Fiscalização</a:t>
          </a:r>
          <a:r>
            <a:rPr lang="pt-BR" sz="1600" b="1" kern="1200" dirty="0" smtClean="0"/>
            <a:t> contábil</a:t>
          </a:r>
          <a:endParaRPr lang="pt-BR" sz="1600" b="1" kern="1200" dirty="0"/>
        </a:p>
      </dsp:txBody>
      <dsp:txXfrm>
        <a:off x="3251239" y="206709"/>
        <a:ext cx="996871" cy="996871"/>
      </dsp:txXfrm>
    </dsp:sp>
    <dsp:sp modelId="{91A38D86-F130-444D-9F44-A9A466DF3810}">
      <dsp:nvSpPr>
        <dsp:cNvPr id="0" name=""/>
        <dsp:cNvSpPr/>
      </dsp:nvSpPr>
      <dsp:spPr>
        <a:xfrm>
          <a:off x="5183950" y="2139421"/>
          <a:ext cx="1409789" cy="14097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Fiscalização financeira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err="1" smtClean="0"/>
            <a:t>Orçament</a:t>
          </a:r>
          <a:r>
            <a:rPr lang="pt-BR" sz="1400" b="1" kern="1200" dirty="0" smtClean="0"/>
            <a:t>.</a:t>
          </a:r>
          <a:endParaRPr lang="pt-BR" sz="1400" b="1" kern="1200" dirty="0"/>
        </a:p>
      </dsp:txBody>
      <dsp:txXfrm>
        <a:off x="5390409" y="2345880"/>
        <a:ext cx="996871" cy="996871"/>
      </dsp:txXfrm>
    </dsp:sp>
    <dsp:sp modelId="{8D543E5F-8943-4794-9A95-4D43424F0AF2}">
      <dsp:nvSpPr>
        <dsp:cNvPr id="0" name=""/>
        <dsp:cNvSpPr/>
      </dsp:nvSpPr>
      <dsp:spPr>
        <a:xfrm>
          <a:off x="3044780" y="4278591"/>
          <a:ext cx="1409789" cy="14097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Fiscalização operacional</a:t>
          </a:r>
          <a:endParaRPr lang="pt-BR" sz="1400" b="1" kern="1200" dirty="0"/>
        </a:p>
      </dsp:txBody>
      <dsp:txXfrm>
        <a:off x="3251239" y="4485050"/>
        <a:ext cx="996871" cy="996871"/>
      </dsp:txXfrm>
    </dsp:sp>
    <dsp:sp modelId="{49953BC6-1617-440D-8C22-D1DDEDBD75B2}">
      <dsp:nvSpPr>
        <dsp:cNvPr id="0" name=""/>
        <dsp:cNvSpPr/>
      </dsp:nvSpPr>
      <dsp:spPr>
        <a:xfrm>
          <a:off x="905609" y="2139421"/>
          <a:ext cx="1409789" cy="14097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Fiscalização patrimonial</a:t>
          </a:r>
          <a:endParaRPr lang="pt-BR" sz="1400" b="1" kern="1200" dirty="0"/>
        </a:p>
      </dsp:txBody>
      <dsp:txXfrm>
        <a:off x="1112068" y="2345880"/>
        <a:ext cx="996871" cy="9968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2104FC-636D-4BDF-A6C9-6CBA6AB022BC}">
      <dsp:nvSpPr>
        <dsp:cNvPr id="0" name=""/>
        <dsp:cNvSpPr/>
      </dsp:nvSpPr>
      <dsp:spPr>
        <a:xfrm>
          <a:off x="1559752" y="654393"/>
          <a:ext cx="4379845" cy="4379845"/>
        </a:xfrm>
        <a:prstGeom prst="blockArc">
          <a:avLst>
            <a:gd name="adj1" fmla="val 10800000"/>
            <a:gd name="adj2" fmla="val 16200000"/>
            <a:gd name="adj3" fmla="val 4635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0C7732-8AF6-4D48-9921-C0A778BCC9DD}">
      <dsp:nvSpPr>
        <dsp:cNvPr id="0" name=""/>
        <dsp:cNvSpPr/>
      </dsp:nvSpPr>
      <dsp:spPr>
        <a:xfrm>
          <a:off x="1559752" y="654393"/>
          <a:ext cx="4379845" cy="4379845"/>
        </a:xfrm>
        <a:prstGeom prst="blockArc">
          <a:avLst>
            <a:gd name="adj1" fmla="val 5400000"/>
            <a:gd name="adj2" fmla="val 10800000"/>
            <a:gd name="adj3" fmla="val 4635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DAC130-99A4-4E4D-BC3A-5C4CBD314749}">
      <dsp:nvSpPr>
        <dsp:cNvPr id="0" name=""/>
        <dsp:cNvSpPr/>
      </dsp:nvSpPr>
      <dsp:spPr>
        <a:xfrm>
          <a:off x="1559752" y="654393"/>
          <a:ext cx="4379845" cy="4379845"/>
        </a:xfrm>
        <a:prstGeom prst="blockArc">
          <a:avLst>
            <a:gd name="adj1" fmla="val 0"/>
            <a:gd name="adj2" fmla="val 5400000"/>
            <a:gd name="adj3" fmla="val 4635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13F20-9ACB-44D2-86A0-4006C5344BA6}">
      <dsp:nvSpPr>
        <dsp:cNvPr id="0" name=""/>
        <dsp:cNvSpPr/>
      </dsp:nvSpPr>
      <dsp:spPr>
        <a:xfrm>
          <a:off x="1559752" y="654393"/>
          <a:ext cx="4379845" cy="4379845"/>
        </a:xfrm>
        <a:prstGeom prst="blockArc">
          <a:avLst>
            <a:gd name="adj1" fmla="val 16200000"/>
            <a:gd name="adj2" fmla="val 0"/>
            <a:gd name="adj3" fmla="val 4635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97ED8E-0136-4D36-BC0F-B66B2C542C7C}">
      <dsp:nvSpPr>
        <dsp:cNvPr id="0" name=""/>
        <dsp:cNvSpPr/>
      </dsp:nvSpPr>
      <dsp:spPr>
        <a:xfrm>
          <a:off x="2742682" y="1837323"/>
          <a:ext cx="2013985" cy="201398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b="1" kern="1200" dirty="0" smtClean="0"/>
            <a:t>Prestação </a:t>
          </a:r>
          <a:r>
            <a:rPr lang="pt-BR" sz="2000" b="1" kern="1200" dirty="0" smtClean="0"/>
            <a:t>de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500" b="1" kern="1200" dirty="0" smtClean="0"/>
            <a:t>Contas</a:t>
          </a:r>
          <a:endParaRPr lang="pt-BR" sz="2500" b="1" kern="1200" dirty="0"/>
        </a:p>
      </dsp:txBody>
      <dsp:txXfrm>
        <a:off x="3037623" y="2132264"/>
        <a:ext cx="1424103" cy="1424103"/>
      </dsp:txXfrm>
    </dsp:sp>
    <dsp:sp modelId="{83EDB752-9543-497B-8148-BEDAC79DFAF0}">
      <dsp:nvSpPr>
        <dsp:cNvPr id="0" name=""/>
        <dsp:cNvSpPr/>
      </dsp:nvSpPr>
      <dsp:spPr>
        <a:xfrm>
          <a:off x="3044780" y="250"/>
          <a:ext cx="1409789" cy="14097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Fiscalização</a:t>
          </a:r>
          <a:r>
            <a:rPr lang="pt-BR" sz="1600" b="1" kern="1200" dirty="0" smtClean="0"/>
            <a:t> contábil</a:t>
          </a:r>
          <a:endParaRPr lang="pt-BR" sz="1600" b="1" kern="1200" dirty="0"/>
        </a:p>
      </dsp:txBody>
      <dsp:txXfrm>
        <a:off x="3251239" y="206709"/>
        <a:ext cx="996871" cy="996871"/>
      </dsp:txXfrm>
    </dsp:sp>
    <dsp:sp modelId="{91A38D86-F130-444D-9F44-A9A466DF3810}">
      <dsp:nvSpPr>
        <dsp:cNvPr id="0" name=""/>
        <dsp:cNvSpPr/>
      </dsp:nvSpPr>
      <dsp:spPr>
        <a:xfrm>
          <a:off x="5183950" y="2139421"/>
          <a:ext cx="1409789" cy="14097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Fiscalização financeira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err="1" smtClean="0"/>
            <a:t>Orçament</a:t>
          </a:r>
          <a:r>
            <a:rPr lang="pt-BR" sz="1400" b="1" kern="1200" dirty="0" smtClean="0"/>
            <a:t>.</a:t>
          </a:r>
          <a:endParaRPr lang="pt-BR" sz="1400" b="1" kern="1200" dirty="0"/>
        </a:p>
      </dsp:txBody>
      <dsp:txXfrm>
        <a:off x="5390409" y="2345880"/>
        <a:ext cx="996871" cy="996871"/>
      </dsp:txXfrm>
    </dsp:sp>
    <dsp:sp modelId="{8D543E5F-8943-4794-9A95-4D43424F0AF2}">
      <dsp:nvSpPr>
        <dsp:cNvPr id="0" name=""/>
        <dsp:cNvSpPr/>
      </dsp:nvSpPr>
      <dsp:spPr>
        <a:xfrm>
          <a:off x="3044780" y="4278591"/>
          <a:ext cx="1409789" cy="14097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Fiscalização operacional</a:t>
          </a:r>
          <a:endParaRPr lang="pt-BR" sz="1400" b="1" kern="1200" dirty="0"/>
        </a:p>
      </dsp:txBody>
      <dsp:txXfrm>
        <a:off x="3251239" y="4485050"/>
        <a:ext cx="996871" cy="996871"/>
      </dsp:txXfrm>
    </dsp:sp>
    <dsp:sp modelId="{49953BC6-1617-440D-8C22-D1DDEDBD75B2}">
      <dsp:nvSpPr>
        <dsp:cNvPr id="0" name=""/>
        <dsp:cNvSpPr/>
      </dsp:nvSpPr>
      <dsp:spPr>
        <a:xfrm>
          <a:off x="905609" y="2139421"/>
          <a:ext cx="1409789" cy="14097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Fiscalização patrimonial</a:t>
          </a:r>
          <a:endParaRPr lang="pt-BR" sz="1400" b="1" kern="1200" dirty="0"/>
        </a:p>
      </dsp:txBody>
      <dsp:txXfrm>
        <a:off x="1112068" y="2345880"/>
        <a:ext cx="996871" cy="9968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E8866-921B-430B-B8B4-CDD0125D8051}" type="datetimeFigureOut">
              <a:rPr lang="pt-BR" smtClean="0"/>
              <a:t>23/03/2015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E5C1D-6DA2-43AD-AF43-E68E02F0BD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1880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E5C1D-6DA2-43AD-AF43-E68E02F0BD50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3970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3/21/2015</a:t>
            </a:fld>
            <a:endParaRPr lang="en-US"/>
          </a:p>
        </p:txBody>
      </p:sp>
      <p:sp>
        <p:nvSpPr>
          <p:cNvPr id="20" name="Espaço Reservado para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‹nº›</a:t>
            </a:fld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3/21/2015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3/21/2015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3/21/2015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3/21/2015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‹nº›</a:t>
            </a:fld>
            <a:endParaRPr kumimoji="0" lang="en-US"/>
          </a:p>
        </p:txBody>
      </p:sp>
      <p:sp>
        <p:nvSpPr>
          <p:cNvPr id="10" name="Re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3/21/2015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3/21/2015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3/21/2015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3/21/2015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‹nº›</a:t>
            </a:fld>
            <a:endParaRPr kumimoji="0" lang="en-US"/>
          </a:p>
        </p:txBody>
      </p:sp>
      <p:sp>
        <p:nvSpPr>
          <p:cNvPr id="6" name="Re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3/21/2015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3/21/2015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‹nº›</a:t>
            </a:fld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zz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sca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ço Reservado para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4" name="Espaço Reservado par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t>3/21/2015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t>‹nº›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C%C3%A9lula" TargetMode="External"/><Relationship Id="rId2" Type="http://schemas.openxmlformats.org/officeDocument/2006/relationships/hyperlink" Target="http://pt.wikipedia.org/wiki/Nutrient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pt.wikipedia.org/wiki/Sangue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f.jus.br/portal/inteiroTeor/obterInteiroTeor.asp?id=86258&amp;idDocumento=&amp;codigoClasse=376&amp;numero=25092&amp;siglaRecurso=&amp;classe=MS" TargetMode="External"/><Relationship Id="rId2" Type="http://schemas.openxmlformats.org/officeDocument/2006/relationships/hyperlink" Target="http://www.stf.jus.br/portal/inteiroTeor/obterInteiroTeor.asp?id=547193&amp;codigoClasse=555&amp;numero=2238&amp;siglaRecurso=MC&amp;classe=AD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f.jus.br/portal/inteiroTeor/obterInteiroTeor.asp?id=86146&amp;idDocumento=&amp;codigoClasse=376&amp;numero=24510&amp;siglaRecurso=&amp;classe=MS" TargetMode="External"/><Relationship Id="rId5" Type="http://schemas.openxmlformats.org/officeDocument/2006/relationships/hyperlink" Target="http://www.stf.jus.br/portal/inteiroTeor/obterInteiroTeor.asp?id=605419&amp;idDocumento=&amp;codigoClasse=376&amp;numero=26117&amp;siglaRecurso=&amp;classe=MS" TargetMode="External"/><Relationship Id="rId4" Type="http://schemas.openxmlformats.org/officeDocument/2006/relationships/hyperlink" Target="http://redir.stf.jus.br/paginadorpub/paginador.jsp?docTP=AC&amp;docID=621022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9000"/>
                <a:satMod val="300000"/>
              </a:schemeClr>
              <a:schemeClr val="bg2">
                <a:tint val="90000"/>
                <a:satMod val="225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"/>
                    </a14:imgEffect>
                  </a14:imgLayer>
                </a14:imgProps>
              </a:ext>
            </a:extLst>
          </a:blip>
          <a:tile tx="0" ty="0" sx="90000" sy="9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916974"/>
          </a:xfrm>
        </p:spPr>
        <p:txBody>
          <a:bodyPr/>
          <a:lstStyle/>
          <a:p>
            <a:pPr algn="ctr"/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UNIDADES TÉCNICAS</a:t>
            </a:r>
            <a:b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TRIBUNAL DE CONTAS</a:t>
            </a:r>
            <a:endParaRPr lang="pt-B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32560" y="2564904"/>
            <a:ext cx="7406640" cy="3816424"/>
          </a:xfrm>
        </p:spPr>
        <p:txBody>
          <a:bodyPr>
            <a:normAutofit/>
          </a:bodyPr>
          <a:lstStyle/>
          <a:p>
            <a:pPr algn="r"/>
            <a:endParaRPr lang="pt-BR" dirty="0" smtClean="0"/>
          </a:p>
          <a:p>
            <a:pPr algn="r"/>
            <a:endParaRPr lang="pt-BR" dirty="0" smtClean="0"/>
          </a:p>
          <a:p>
            <a:pPr algn="r"/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pt-B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Heloísa Helena </a:t>
            </a:r>
            <a:r>
              <a:rPr lang="pt-BR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Antonacio</a:t>
            </a:r>
            <a:r>
              <a:rPr lang="pt-B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 Godinho</a:t>
            </a:r>
          </a:p>
          <a:p>
            <a:pPr algn="r"/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Auditora Substituta de Conselheiro</a:t>
            </a:r>
          </a:p>
          <a:p>
            <a:pPr algn="r"/>
            <a:endParaRPr lang="pt-BR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pt-B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Março/2015</a:t>
            </a:r>
            <a:endParaRPr lang="pt-B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60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7" y="763588"/>
            <a:ext cx="815181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24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20" y="712787"/>
            <a:ext cx="8151813" cy="543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143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sz="3600" b="1" dirty="0" smtClean="0"/>
              <a:t>TRABALHO ESTANQUE</a:t>
            </a:r>
            <a:br>
              <a:rPr lang="pt-BR" sz="3600" b="1" dirty="0" smtClean="0"/>
            </a:br>
            <a:r>
              <a:rPr lang="pt-BR" sz="3600" b="1" dirty="0" smtClean="0"/>
              <a:t>- NÃO HÁ COMUNICAÇÃO -</a:t>
            </a:r>
            <a:endParaRPr lang="pt-BR" sz="36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283" y="2011542"/>
            <a:ext cx="5153777" cy="3865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71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368204"/>
              </p:ext>
            </p:extLst>
          </p:nvPr>
        </p:nvGraphicFramePr>
        <p:xfrm>
          <a:off x="1435100" y="908720"/>
          <a:ext cx="749935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354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200" b="1" dirty="0"/>
              <a:t>JURISDIÇÃO DE CONTAS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pt-BR" dirty="0" smtClean="0"/>
          </a:p>
          <a:p>
            <a:pPr algn="just"/>
            <a:r>
              <a:rPr lang="pt-BR" dirty="0" smtClean="0"/>
              <a:t>Ministros e Ministros Substitutos (TCU), Conselheiros, Conselheiros Substitutos ou Auditores (</a:t>
            </a:r>
            <a:r>
              <a:rPr lang="pt-BR" dirty="0" err="1" smtClean="0"/>
              <a:t>TCs</a:t>
            </a:r>
            <a:r>
              <a:rPr lang="pt-BR" dirty="0" smtClean="0"/>
              <a:t>) – MAGISTRADOS – LOMAN - </a:t>
            </a:r>
            <a:r>
              <a:rPr lang="pt-BR" dirty="0"/>
              <a:t>art. 73, §§ 3º e </a:t>
            </a:r>
            <a:r>
              <a:rPr lang="pt-BR" dirty="0" smtClean="0"/>
              <a:t>4º da CF</a:t>
            </a:r>
          </a:p>
          <a:p>
            <a:endParaRPr lang="pt-BR" dirty="0"/>
          </a:p>
          <a:p>
            <a:r>
              <a:rPr lang="pt-BR" dirty="0" smtClean="0"/>
              <a:t>Representantes do MPC – LONMP – art. 130, CF</a:t>
            </a:r>
          </a:p>
          <a:p>
            <a:endParaRPr lang="pt-BR" dirty="0"/>
          </a:p>
          <a:p>
            <a:r>
              <a:rPr lang="pt-BR" dirty="0" smtClean="0"/>
              <a:t>Servidores – carreira de Estado</a:t>
            </a:r>
          </a:p>
          <a:p>
            <a:endParaRPr lang="pt-BR" dirty="0" smtClean="0"/>
          </a:p>
          <a:p>
            <a:r>
              <a:rPr lang="pt-BR" dirty="0"/>
              <a:t>T</a:t>
            </a:r>
            <a:r>
              <a:rPr lang="pt-BR" dirty="0" smtClean="0"/>
              <a:t>ratamento </a:t>
            </a:r>
            <a:r>
              <a:rPr lang="pt-BR" dirty="0"/>
              <a:t>do órgão </a:t>
            </a:r>
            <a:r>
              <a:rPr lang="pt-BR" dirty="0" smtClean="0"/>
              <a:t>como um Tribunal de estatura semelhante aos tribunais judiciários pela </a:t>
            </a:r>
            <a:r>
              <a:rPr lang="pt-BR" dirty="0"/>
              <a:t>Constituição (art. 73, combinado com o art. 96</a:t>
            </a:r>
            <a:r>
              <a:rPr lang="pt-B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1514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dirty="0" smtClean="0"/>
              <a:t>PREMISSA 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pPr marL="82296" indent="0" algn="ctr">
              <a:buNone/>
            </a:pPr>
            <a:r>
              <a:rPr lang="pt-BR" sz="4000" b="1" dirty="0" smtClean="0"/>
              <a:t>PROCESSO DE CONTAS</a:t>
            </a:r>
            <a:endParaRPr lang="pt-BR" sz="4000" b="1" dirty="0"/>
          </a:p>
        </p:txBody>
      </p:sp>
    </p:spTree>
    <p:extLst>
      <p:ext uri="{BB962C8B-B14F-4D97-AF65-F5344CB8AC3E}">
        <p14:creationId xmlns:p14="http://schemas.microsoft.com/office/powerpoint/2010/main" val="300612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600" dirty="0" smtClean="0"/>
              <a:t>PROCESSO DE CONTAS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t-BR" dirty="0"/>
              <a:t>A </a:t>
            </a:r>
            <a:r>
              <a:rPr lang="pt-BR" dirty="0" smtClean="0"/>
              <a:t>jurisdição </a:t>
            </a:r>
            <a:r>
              <a:rPr lang="pt-BR" dirty="0"/>
              <a:t>de contas exige objetos, princípios e aspectos </a:t>
            </a:r>
            <a:r>
              <a:rPr lang="pt-BR" dirty="0" smtClean="0"/>
              <a:t>próprios (direito administrativo + teoria </a:t>
            </a:r>
            <a:r>
              <a:rPr lang="pt-BR" dirty="0"/>
              <a:t>geral do processo </a:t>
            </a:r>
            <a:r>
              <a:rPr lang="pt-BR" dirty="0" smtClean="0"/>
              <a:t>+ processo civil)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Verdade Real ou material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Impulso </a:t>
            </a:r>
            <a:r>
              <a:rPr lang="pt-BR" i="1" dirty="0" err="1" smtClean="0"/>
              <a:t>ex</a:t>
            </a:r>
            <a:r>
              <a:rPr lang="pt-BR" i="1" dirty="0" smtClean="0"/>
              <a:t> </a:t>
            </a:r>
            <a:r>
              <a:rPr lang="pt-BR" i="1" dirty="0" err="1" smtClean="0"/>
              <a:t>officio</a:t>
            </a:r>
            <a:endParaRPr lang="pt-BR" dirty="0" smtClean="0"/>
          </a:p>
          <a:p>
            <a:pPr marL="82296" indent="0" algn="just">
              <a:buNone/>
            </a:pPr>
            <a:endParaRPr lang="pt-BR" dirty="0"/>
          </a:p>
          <a:p>
            <a:pPr algn="just"/>
            <a:r>
              <a:rPr lang="pt-BR" dirty="0" smtClean="0"/>
              <a:t>Devido </a:t>
            </a:r>
            <a:r>
              <a:rPr lang="pt-BR" dirty="0"/>
              <a:t>processo legal </a:t>
            </a:r>
            <a:r>
              <a:rPr lang="pt-BR" dirty="0" smtClean="0"/>
              <a:t>(tipicidade, ampla </a:t>
            </a:r>
            <a:r>
              <a:rPr lang="pt-BR" dirty="0"/>
              <a:t>defesa, contraditório e </a:t>
            </a:r>
            <a:r>
              <a:rPr lang="pt-BR" dirty="0" smtClean="0"/>
              <a:t>recursos)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180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3600" b="1" dirty="0"/>
              <a:t>PROCESSO DE CONTAS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b="1" dirty="0" smtClean="0"/>
              <a:t>O </a:t>
            </a:r>
            <a:r>
              <a:rPr lang="pt-BR" b="1" dirty="0"/>
              <a:t>processo de </a:t>
            </a:r>
            <a:r>
              <a:rPr lang="pt-BR" b="1" dirty="0" smtClean="0"/>
              <a:t>contas: </a:t>
            </a:r>
            <a:r>
              <a:rPr lang="pt-BR" dirty="0" smtClean="0"/>
              <a:t>NÃO </a:t>
            </a:r>
            <a:r>
              <a:rPr lang="pt-BR" dirty="0"/>
              <a:t>é disciplinar; NÃO se destina a sancionar por conta de comportamento delituoso (a sanção é uma decorrência); NÃO pretende resolver lide entre partes (</a:t>
            </a:r>
            <a:r>
              <a:rPr lang="pt-BR" dirty="0" smtClean="0"/>
              <a:t>ressarcimento dos cofres públicos </a:t>
            </a:r>
            <a:r>
              <a:rPr lang="pt-BR" dirty="0"/>
              <a:t>é decorrência).</a:t>
            </a:r>
          </a:p>
          <a:p>
            <a:endParaRPr lang="pt-BR" dirty="0"/>
          </a:p>
          <a:p>
            <a:r>
              <a:rPr lang="pt-BR" dirty="0"/>
              <a:t>O processo de </a:t>
            </a:r>
            <a:r>
              <a:rPr lang="pt-BR" dirty="0" smtClean="0"/>
              <a:t>contas: visa </a:t>
            </a:r>
            <a:r>
              <a:rPr lang="pt-BR" dirty="0"/>
              <a:t>a verificar a legalidade, legitimidade, economicidade dos atos de </a:t>
            </a:r>
            <a:r>
              <a:rPr lang="pt-BR" u="sng" dirty="0"/>
              <a:t>gestão</a:t>
            </a:r>
            <a:r>
              <a:rPr lang="pt-BR" dirty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2242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7" y="476672"/>
            <a:ext cx="8151813" cy="625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25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0049282"/>
              </p:ext>
            </p:extLst>
          </p:nvPr>
        </p:nvGraphicFramePr>
        <p:xfrm>
          <a:off x="1435100" y="908720"/>
          <a:ext cx="749935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151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331640" y="1268760"/>
            <a:ext cx="7602048" cy="5256584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pt-BR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“O mais importante </a:t>
            </a:r>
          </a:p>
          <a:p>
            <a:pPr algn="just">
              <a:buNone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da vida não é a situação </a:t>
            </a:r>
          </a:p>
          <a:p>
            <a:pPr algn="just">
              <a:buNone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em que estamos, </a:t>
            </a:r>
          </a:p>
          <a:p>
            <a:pPr algn="just">
              <a:buNone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mas a direção </a:t>
            </a:r>
          </a:p>
          <a:p>
            <a:pPr algn="just">
              <a:buNone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para a qual nos </a:t>
            </a:r>
          </a:p>
          <a:p>
            <a:pPr algn="just">
              <a:buNone/>
            </a:pPr>
            <a:r>
              <a:rPr lang="pt-BR" b="1" dirty="0" smtClean="0">
                <a:latin typeface="Times New Roman" pitchFamily="18" charset="0"/>
                <a:cs typeface="Times New Roman" pitchFamily="18" charset="0"/>
              </a:rPr>
              <a:t>movemos.”</a:t>
            </a:r>
          </a:p>
          <a:p>
            <a:pPr algn="just">
              <a:buNone/>
            </a:pPr>
            <a:r>
              <a:rPr lang="pt-BR" sz="8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pt-BR" sz="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pt-BR" sz="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pt-BR" sz="2800" b="1" dirty="0" smtClean="0">
                <a:latin typeface="Times New Roman" pitchFamily="18" charset="0"/>
                <a:cs typeface="Times New Roman" pitchFamily="18" charset="0"/>
              </a:rPr>
              <a:t>Oliver </a:t>
            </a:r>
            <a:r>
              <a:rPr lang="pt-BR" sz="2800" b="1" dirty="0" smtClean="0">
                <a:latin typeface="Times New Roman" pitchFamily="18" charset="0"/>
                <a:cs typeface="Times New Roman" pitchFamily="18" charset="0"/>
              </a:rPr>
              <a:t>Wendell Holmes</a:t>
            </a:r>
            <a:endParaRPr lang="pt-BR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magem 3" descr="sai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520788"/>
            <a:ext cx="2463924" cy="369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0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751" y="764704"/>
            <a:ext cx="7748249" cy="557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01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98178"/>
          </a:xfrm>
        </p:spPr>
        <p:txBody>
          <a:bodyPr>
            <a:normAutofit/>
          </a:bodyPr>
          <a:lstStyle/>
          <a:p>
            <a:pPr algn="ctr"/>
            <a:r>
              <a:rPr lang="pt-BR" sz="3600" dirty="0" smtClean="0"/>
              <a:t>UNIDADES TÉCNICAS</a:t>
            </a:r>
            <a:br>
              <a:rPr lang="pt-BR" sz="3600" dirty="0" smtClean="0"/>
            </a:br>
            <a:r>
              <a:rPr lang="pt-BR" sz="3200" dirty="0" smtClean="0"/>
              <a:t>SISTEMA CARDIOVASCULAR DO TC</a:t>
            </a:r>
            <a:endParaRPr lang="pt-BR" sz="3600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564904"/>
            <a:ext cx="564362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87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46050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616624"/>
          </a:xfrm>
        </p:spPr>
        <p:txBody>
          <a:bodyPr>
            <a:normAutofit/>
          </a:bodyPr>
          <a:lstStyle/>
          <a:p>
            <a:pPr algn="just"/>
            <a:r>
              <a:rPr lang="pt-BR" sz="2200" dirty="0"/>
              <a:t>O sistema cardiovascular ou circulatório é o sistema pelo qual são transportados </a:t>
            </a:r>
            <a:r>
              <a:rPr lang="pt-BR" sz="2200" dirty="0" smtClean="0">
                <a:hlinkClick r:id="rId2" tooltip="Nutriente"/>
              </a:rPr>
              <a:t>nutrientes</a:t>
            </a:r>
            <a:r>
              <a:rPr lang="pt-BR" sz="2200" dirty="0" smtClean="0"/>
              <a:t> </a:t>
            </a:r>
            <a:r>
              <a:rPr lang="pt-BR" sz="2200" dirty="0"/>
              <a:t>para as </a:t>
            </a:r>
            <a:r>
              <a:rPr lang="pt-BR" sz="2200" dirty="0">
                <a:hlinkClick r:id="rId3" tooltip="Célula"/>
              </a:rPr>
              <a:t>células</a:t>
            </a:r>
            <a:r>
              <a:rPr lang="pt-BR" sz="2200" dirty="0"/>
              <a:t> do </a:t>
            </a:r>
            <a:r>
              <a:rPr lang="pt-BR" sz="2200" dirty="0" smtClean="0"/>
              <a:t>organismo, como </a:t>
            </a:r>
            <a:r>
              <a:rPr lang="pt-BR" sz="2200" dirty="0"/>
              <a:t>uma rede de distribuição do </a:t>
            </a:r>
            <a:r>
              <a:rPr lang="pt-BR" sz="2200" u="sng" dirty="0">
                <a:hlinkClick r:id="rId4" tooltip="Sangue"/>
              </a:rPr>
              <a:t>sangue</a:t>
            </a:r>
            <a:r>
              <a:rPr lang="pt-BR" sz="2200" dirty="0"/>
              <a:t>, sendo responsável por conduzir elementos essenciais para todos os tecidos do </a:t>
            </a:r>
            <a:r>
              <a:rPr lang="pt-BR" sz="2200" dirty="0" smtClean="0"/>
              <a:t>corpo. É </a:t>
            </a:r>
            <a:r>
              <a:rPr lang="pt-BR" sz="2200" dirty="0"/>
              <a:t>composto pelo sangue, condutores </a:t>
            </a:r>
            <a:r>
              <a:rPr lang="pt-BR" sz="2200" dirty="0" smtClean="0"/>
              <a:t>e </a:t>
            </a:r>
            <a:r>
              <a:rPr lang="pt-BR" sz="2200" dirty="0"/>
              <a:t>coração</a:t>
            </a:r>
            <a:r>
              <a:rPr lang="pt-BR" sz="2200" dirty="0" smtClean="0"/>
              <a:t>.</a:t>
            </a:r>
          </a:p>
          <a:p>
            <a:pPr algn="just"/>
            <a:endParaRPr lang="pt-BR" sz="2400" dirty="0"/>
          </a:p>
          <a:p>
            <a:pPr lvl="8" algn="just"/>
            <a:r>
              <a:rPr lang="pt-BR" sz="1200" b="1" dirty="0" smtClean="0"/>
              <a:t>                             </a:t>
            </a:r>
            <a:r>
              <a:rPr lang="pt-BR" sz="2400" b="1" dirty="0" smtClean="0"/>
              <a:t>A </a:t>
            </a:r>
            <a:r>
              <a:rPr lang="pt-BR" sz="2400" b="1" dirty="0"/>
              <a:t>Secretaria de Controle </a:t>
            </a:r>
            <a:r>
              <a:rPr lang="pt-BR" sz="2400" b="1" dirty="0" smtClean="0"/>
              <a:t>            	     Externo </a:t>
            </a:r>
            <a:r>
              <a:rPr lang="pt-BR" sz="2400" b="1" dirty="0"/>
              <a:t>e suas unidades </a:t>
            </a:r>
            <a:r>
              <a:rPr lang="pt-BR" sz="2400" b="1" dirty="0" smtClean="0"/>
              <a:t>  		     técnicas são responsáveis </a:t>
            </a:r>
            <a:r>
              <a:rPr lang="pt-BR" sz="2400" b="1" dirty="0"/>
              <a:t>por </a:t>
            </a:r>
            <a:r>
              <a:rPr lang="pt-BR" sz="2400" b="1" dirty="0" smtClean="0"/>
              <a:t>			bombear </a:t>
            </a:r>
            <a:r>
              <a:rPr lang="pt-BR" sz="2400" b="1" dirty="0"/>
              <a:t>as informações </a:t>
            </a:r>
            <a:r>
              <a:rPr lang="pt-BR" sz="2400" b="1" dirty="0" smtClean="0"/>
              <a:t>		     para </a:t>
            </a:r>
            <a:r>
              <a:rPr lang="pt-BR" sz="2400" b="1" dirty="0"/>
              <a:t>os </a:t>
            </a:r>
            <a:r>
              <a:rPr lang="pt-BR" sz="2400" b="1" dirty="0" smtClean="0"/>
              <a:t>demais órgãos </a:t>
            </a:r>
            <a:r>
              <a:rPr lang="pt-BR" sz="2400" b="1" dirty="0"/>
              <a:t>internos </a:t>
            </a:r>
            <a:r>
              <a:rPr lang="pt-BR" sz="2400" b="1" dirty="0" smtClean="0"/>
              <a:t>	    		do </a:t>
            </a:r>
            <a:r>
              <a:rPr lang="pt-BR" sz="2400" b="1" dirty="0"/>
              <a:t>Tribunal, ou seja, delas </a:t>
            </a:r>
            <a:r>
              <a:rPr lang="pt-BR" sz="2400" b="1" dirty="0" smtClean="0"/>
              <a:t>			provem </a:t>
            </a:r>
            <a:r>
              <a:rPr lang="pt-BR" sz="2400" b="1" dirty="0"/>
              <a:t>a força</a:t>
            </a:r>
            <a:r>
              <a:rPr lang="pt-BR" sz="2400" b="1" dirty="0" smtClean="0"/>
              <a:t>, a </a:t>
            </a:r>
            <a:r>
              <a:rPr lang="pt-BR" sz="2400" b="1" dirty="0"/>
              <a:t>energia e </a:t>
            </a:r>
            <a:r>
              <a:rPr lang="pt-BR" sz="2400" b="1" dirty="0" smtClean="0"/>
              <a:t>			a </a:t>
            </a:r>
            <a:r>
              <a:rPr lang="pt-BR" sz="2400" b="1" dirty="0"/>
              <a:t>pressão para a máquina </a:t>
            </a:r>
            <a:r>
              <a:rPr lang="pt-BR" sz="2400" b="1" dirty="0" smtClean="0"/>
              <a:t>			funcionar</a:t>
            </a:r>
            <a:r>
              <a:rPr lang="pt-BR" sz="2400" b="1" dirty="0"/>
              <a:t>.</a:t>
            </a:r>
            <a:endParaRPr lang="pt-BR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404948"/>
            <a:ext cx="3240360" cy="325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12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200" dirty="0" smtClean="0"/>
              <a:t>ANALISTAS DE CONTROLE EXTERNO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/>
          </a:p>
          <a:p>
            <a:pPr marL="82296" indent="0" algn="ctr">
              <a:buNone/>
            </a:pPr>
            <a:r>
              <a:rPr lang="pt-BR" b="1" dirty="0" smtClean="0"/>
              <a:t>VALORIZAÇÃO DA CARREIRA</a:t>
            </a:r>
          </a:p>
          <a:p>
            <a:pPr marL="82296" indent="0" algn="ctr">
              <a:buNone/>
            </a:pPr>
            <a:endParaRPr lang="pt-BR" b="1" dirty="0" smtClean="0"/>
          </a:p>
          <a:p>
            <a:pPr marL="82296" indent="0" algn="ctr">
              <a:buNone/>
            </a:pPr>
            <a:r>
              <a:rPr lang="pt-BR" b="1" dirty="0" smtClean="0"/>
              <a:t>X</a:t>
            </a:r>
          </a:p>
          <a:p>
            <a:pPr marL="82296" indent="0" algn="ctr">
              <a:buNone/>
            </a:pPr>
            <a:endParaRPr lang="pt-BR" b="1" dirty="0"/>
          </a:p>
          <a:p>
            <a:pPr marL="82296" indent="0" algn="ctr">
              <a:buNone/>
            </a:pPr>
            <a:r>
              <a:rPr lang="pt-BR" b="1" dirty="0" smtClean="0"/>
              <a:t>RESPONSABILIDADES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084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200" dirty="0"/>
              <a:t>ANALISTAS DE CONTROLE EXTERNO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375792"/>
            <a:ext cx="7498080" cy="5005536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pt-BR" sz="3600" b="1" dirty="0" smtClean="0"/>
              <a:t>ASSESSORIA</a:t>
            </a:r>
          </a:p>
          <a:p>
            <a:pPr marL="82296" indent="0" algn="ctr">
              <a:buNone/>
            </a:pPr>
            <a:r>
              <a:rPr lang="pt-BR" sz="2400" b="1" dirty="0" smtClean="0"/>
              <a:t>(ATIVIDADE-MEIO, CARÁTER SECUNDÁRIO DA ATUAÇÃO, NÃO HÁ RESPONSABILIDADE)</a:t>
            </a:r>
          </a:p>
          <a:p>
            <a:pPr marL="82296" indent="0" algn="ctr">
              <a:buNone/>
            </a:pPr>
            <a:endParaRPr lang="pt-BR" sz="900" b="1" dirty="0" smtClean="0"/>
          </a:p>
          <a:p>
            <a:pPr marL="82296" indent="0" algn="ctr">
              <a:buNone/>
            </a:pPr>
            <a:r>
              <a:rPr lang="pt-BR" sz="3600" b="1" dirty="0" smtClean="0"/>
              <a:t>X</a:t>
            </a:r>
          </a:p>
          <a:p>
            <a:pPr marL="82296" indent="0" algn="ctr">
              <a:buNone/>
            </a:pPr>
            <a:endParaRPr lang="pt-BR" sz="900" b="1" dirty="0" smtClean="0"/>
          </a:p>
          <a:p>
            <a:pPr marL="82296" indent="0" algn="ctr">
              <a:buNone/>
            </a:pPr>
            <a:r>
              <a:rPr lang="pt-BR" sz="3600" b="1" dirty="0" smtClean="0"/>
              <a:t>PERÍCIA</a:t>
            </a:r>
          </a:p>
          <a:p>
            <a:pPr marL="82296" indent="0" algn="ctr">
              <a:buNone/>
            </a:pPr>
            <a:r>
              <a:rPr lang="pt-BR" sz="2200" b="1" dirty="0" smtClean="0"/>
              <a:t>(PROTAGONISMO, EMBASAMENTO TÉCNICO PARA DECISÃO, ATIVIDADE-FIM DE CONTROLE, RESPONSABILIDADE PELO CONTEÚDO DO DOCUMENTO)</a:t>
            </a:r>
            <a:endParaRPr lang="pt-BR" sz="2200" b="1" dirty="0"/>
          </a:p>
        </p:txBody>
      </p:sp>
    </p:spTree>
    <p:extLst>
      <p:ext uri="{BB962C8B-B14F-4D97-AF65-F5344CB8AC3E}">
        <p14:creationId xmlns:p14="http://schemas.microsoft.com/office/powerpoint/2010/main" val="192688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12776"/>
            <a:ext cx="7498080" cy="5149552"/>
          </a:xfrm>
        </p:spPr>
        <p:txBody>
          <a:bodyPr>
            <a:normAutofit fontScale="92500" lnSpcReduction="20000"/>
          </a:bodyPr>
          <a:lstStyle/>
          <a:p>
            <a:pPr marL="82296" indent="0" algn="just">
              <a:buNone/>
            </a:pPr>
            <a:r>
              <a:rPr lang="pt-BR" dirty="0"/>
              <a:t>O analista </a:t>
            </a:r>
            <a:r>
              <a:rPr lang="pt-BR" dirty="0" smtClean="0"/>
              <a:t>de controle externo está </a:t>
            </a:r>
            <a:r>
              <a:rPr lang="pt-BR" dirty="0"/>
              <a:t>sujeito à liturgia própria das normas de auditoria governamental que indicam os passos que deve seguir, as perguntas que deve fazer e os procedimentos e instrumentos que devem ser utilizados para se obter as respostas</a:t>
            </a:r>
            <a:r>
              <a:rPr lang="pt-BR" dirty="0" smtClean="0"/>
              <a:t>.</a:t>
            </a:r>
          </a:p>
          <a:p>
            <a:pPr marL="82296" indent="0">
              <a:buNone/>
            </a:pPr>
            <a:endParaRPr lang="pt-BR" dirty="0" smtClean="0"/>
          </a:p>
          <a:p>
            <a:pPr marL="82296" indent="0">
              <a:buNone/>
            </a:pPr>
            <a:endParaRPr lang="pt-BR" dirty="0" smtClean="0"/>
          </a:p>
          <a:p>
            <a:pPr marL="82296" indent="0" algn="just">
              <a:buNone/>
            </a:pPr>
            <a:r>
              <a:rPr lang="pt-BR" dirty="0" smtClean="0"/>
              <a:t>O </a:t>
            </a:r>
            <a:r>
              <a:rPr lang="pt-BR" dirty="0"/>
              <a:t>dever de fundamentação da decisão projeta-se também sobre a instrução técnica ou o relatório, principalmente quando os seus fundamentos tornam-se, </a:t>
            </a:r>
            <a:r>
              <a:rPr lang="pt-BR" i="1" dirty="0" smtClean="0"/>
              <a:t>per </a:t>
            </a:r>
            <a:r>
              <a:rPr lang="pt-BR" i="1" dirty="0" err="1" smtClean="0"/>
              <a:t>relationem</a:t>
            </a:r>
            <a:r>
              <a:rPr lang="pt-BR" dirty="0" smtClean="0"/>
              <a:t>, </a:t>
            </a:r>
            <a:r>
              <a:rPr lang="pt-BR" dirty="0"/>
              <a:t>fundamentos da decisão.</a:t>
            </a:r>
          </a:p>
          <a:p>
            <a:pPr marL="82296" indent="0">
              <a:buNone/>
            </a:pPr>
            <a:endParaRPr lang="pt-BR" dirty="0" smtClean="0"/>
          </a:p>
          <a:p>
            <a:pPr marL="82296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1208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Autofit/>
          </a:bodyPr>
          <a:lstStyle/>
          <a:p>
            <a:pPr algn="ctr"/>
            <a:r>
              <a:rPr lang="pt-BR" sz="2400" b="1" dirty="0" smtClean="0"/>
              <a:t>CONJUNTO JURÍDICO-NORMATIVO APLICÁVEL AO ANALISTA DE CONTROLE EXTERNO</a:t>
            </a:r>
            <a:endParaRPr lang="pt-BR" sz="24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328592"/>
          </a:xfrm>
        </p:spPr>
        <p:txBody>
          <a:bodyPr>
            <a:normAutofit fontScale="55000" lnSpcReduction="20000"/>
          </a:bodyPr>
          <a:lstStyle/>
          <a:p>
            <a:pPr marL="82296" indent="0" algn="ctr">
              <a:buNone/>
            </a:pPr>
            <a:r>
              <a:rPr lang="pt-BR" b="1" u="sng" dirty="0"/>
              <a:t>Internacional</a:t>
            </a:r>
            <a:endParaRPr lang="pt-BR" dirty="0"/>
          </a:p>
          <a:p>
            <a:pPr marL="82296" indent="0" algn="ctr">
              <a:buNone/>
            </a:pPr>
            <a:r>
              <a:rPr lang="pt-BR" b="1" dirty="0"/>
              <a:t> </a:t>
            </a:r>
            <a:endParaRPr lang="pt-BR" dirty="0"/>
          </a:p>
          <a:p>
            <a:pPr marL="82296" indent="0" algn="ctr">
              <a:buNone/>
            </a:pPr>
            <a:r>
              <a:rPr lang="pt-BR" b="1" dirty="0"/>
              <a:t>Declaração de Lima - </a:t>
            </a:r>
            <a:r>
              <a:rPr lang="pt-BR" dirty="0"/>
              <a:t>outubro de 1977, no IX INCOSAI  - Congresso da Organização Internacional de Entidades Fiscalizadoras Superiores (INTOSAI), realizada em Lima (Peru</a:t>
            </a:r>
            <a:r>
              <a:rPr lang="pt-BR" dirty="0" smtClean="0"/>
              <a:t>)</a:t>
            </a:r>
          </a:p>
          <a:p>
            <a:pPr marL="82296" indent="0" algn="ctr">
              <a:buNone/>
            </a:pPr>
            <a:r>
              <a:rPr lang="pt-BR" b="1" dirty="0"/>
              <a:t> </a:t>
            </a:r>
            <a:endParaRPr lang="pt-BR" dirty="0"/>
          </a:p>
          <a:p>
            <a:pPr marL="82296" indent="0" algn="ctr">
              <a:buNone/>
            </a:pPr>
            <a:r>
              <a:rPr lang="pt-BR" b="1" dirty="0"/>
              <a:t>Código de Ética – INTOSAI - </a:t>
            </a:r>
            <a:r>
              <a:rPr lang="pt-BR" dirty="0"/>
              <a:t>Por ocasião do XVI INCOSAI, que ocorreu em Montevidéu em 1998, o Congresso aprovou unanimemente e publicou o Código de Ética da INTOSAI.</a:t>
            </a:r>
          </a:p>
          <a:p>
            <a:pPr marL="82296" indent="0" algn="ctr">
              <a:buNone/>
            </a:pPr>
            <a:r>
              <a:rPr lang="pt-BR" b="1" dirty="0"/>
              <a:t> </a:t>
            </a:r>
            <a:endParaRPr lang="pt-BR" dirty="0"/>
          </a:p>
          <a:p>
            <a:pPr marL="82296" indent="0" algn="ctr">
              <a:buNone/>
            </a:pPr>
            <a:r>
              <a:rPr lang="pt-BR" b="1" u="sng" dirty="0"/>
              <a:t>Nacional</a:t>
            </a:r>
            <a:endParaRPr lang="pt-BR" dirty="0"/>
          </a:p>
          <a:p>
            <a:pPr marL="82296" indent="0" algn="ctr">
              <a:buNone/>
            </a:pPr>
            <a:r>
              <a:rPr lang="pt-BR" b="1" dirty="0"/>
              <a:t> </a:t>
            </a:r>
            <a:endParaRPr lang="pt-BR" dirty="0"/>
          </a:p>
          <a:p>
            <a:pPr marL="82296" indent="0" algn="ctr">
              <a:buNone/>
            </a:pPr>
            <a:r>
              <a:rPr lang="pt-BR" b="1" dirty="0" smtClean="0"/>
              <a:t>CF</a:t>
            </a:r>
            <a:r>
              <a:rPr lang="pt-BR" b="1" dirty="0"/>
              <a:t> </a:t>
            </a:r>
            <a:endParaRPr lang="pt-BR" dirty="0"/>
          </a:p>
          <a:p>
            <a:pPr marL="82296" indent="0" algn="ctr">
              <a:buNone/>
            </a:pPr>
            <a:r>
              <a:rPr lang="pt-BR" b="1" dirty="0" err="1"/>
              <a:t>Nags</a:t>
            </a:r>
            <a:r>
              <a:rPr lang="pt-BR" b="1" dirty="0"/>
              <a:t> - </a:t>
            </a:r>
            <a:r>
              <a:rPr lang="pt-BR" dirty="0"/>
              <a:t>XXIV Congresso da ATRICON realizado em 2007, na cidade de Natal </a:t>
            </a:r>
            <a:r>
              <a:rPr lang="pt-BR" b="1" dirty="0"/>
              <a:t> </a:t>
            </a:r>
            <a:endParaRPr lang="pt-BR" dirty="0"/>
          </a:p>
          <a:p>
            <a:pPr marL="82296" indent="0" algn="ctr">
              <a:buNone/>
            </a:pPr>
            <a:r>
              <a:rPr lang="pt-BR" b="1" dirty="0" smtClean="0"/>
              <a:t>Resoluções </a:t>
            </a:r>
            <a:r>
              <a:rPr lang="pt-BR" b="1" dirty="0"/>
              <a:t>– </a:t>
            </a:r>
            <a:r>
              <a:rPr lang="pt-BR" dirty="0"/>
              <a:t>aprovadas por unanimidade durante o IV Encontro Nacional dos Tribunais de Contas (Fortaleza/CE, 04 a 06/08/2014</a:t>
            </a:r>
            <a:r>
              <a:rPr lang="pt-BR" dirty="0" smtClean="0"/>
              <a:t>)</a:t>
            </a:r>
            <a:r>
              <a:rPr lang="pt-BR" b="1" dirty="0"/>
              <a:t> </a:t>
            </a:r>
            <a:endParaRPr lang="pt-BR" dirty="0"/>
          </a:p>
          <a:p>
            <a:pPr marL="82296" indent="0" algn="ctr">
              <a:buNone/>
            </a:pPr>
            <a:r>
              <a:rPr lang="pt-BR" b="1" dirty="0" smtClean="0"/>
              <a:t>LO e CPC</a:t>
            </a:r>
          </a:p>
          <a:p>
            <a:pPr marL="82296" indent="0" algn="ctr">
              <a:buNone/>
            </a:pPr>
            <a:r>
              <a:rPr lang="pt-BR" b="1" dirty="0" smtClean="0"/>
              <a:t>Plano </a:t>
            </a:r>
            <a:r>
              <a:rPr lang="pt-BR" b="1" dirty="0"/>
              <a:t>de Cargos, Estatuto do Servidor</a:t>
            </a:r>
            <a:endParaRPr lang="pt-BR" dirty="0"/>
          </a:p>
          <a:p>
            <a:pPr marL="82296" indent="0" algn="ctr">
              <a:buNone/>
            </a:pPr>
            <a:r>
              <a:rPr lang="pt-BR" b="1" dirty="0" smtClean="0"/>
              <a:t>RI e Resoluções </a:t>
            </a:r>
            <a:r>
              <a:rPr lang="pt-BR" b="1" dirty="0"/>
              <a:t>(Código de Ética, por ex.)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0672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 smtClean="0"/>
              <a:t>PERFIL, PRERROGATIVAS E DEVERES</a:t>
            </a:r>
            <a:endParaRPr lang="pt-BR" sz="28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5688632"/>
          </a:xfrm>
        </p:spPr>
        <p:txBody>
          <a:bodyPr>
            <a:normAutofit fontScale="70000" lnSpcReduction="20000"/>
          </a:bodyPr>
          <a:lstStyle/>
          <a:p>
            <a:pPr marL="82296" indent="0" algn="ctr">
              <a:buNone/>
            </a:pPr>
            <a:r>
              <a:rPr lang="pt-BR" b="1" dirty="0" smtClean="0"/>
              <a:t>Declaração </a:t>
            </a:r>
            <a:r>
              <a:rPr lang="pt-BR" b="1" dirty="0"/>
              <a:t>de Lima de Diretrizes </a:t>
            </a:r>
            <a:endParaRPr lang="pt-BR" b="1" dirty="0" smtClean="0"/>
          </a:p>
          <a:p>
            <a:pPr marL="82296" indent="0" algn="ctr">
              <a:buNone/>
            </a:pPr>
            <a:r>
              <a:rPr lang="pt-BR" b="1" dirty="0" smtClean="0"/>
              <a:t>para </a:t>
            </a:r>
            <a:r>
              <a:rPr lang="pt-BR" b="1" dirty="0"/>
              <a:t>Preceitos de </a:t>
            </a:r>
            <a:r>
              <a:rPr lang="pt-BR" b="1" dirty="0" smtClean="0"/>
              <a:t>Auditoria - </a:t>
            </a:r>
            <a:r>
              <a:rPr lang="pt-BR" dirty="0" smtClean="0"/>
              <a:t>Seção 14</a:t>
            </a:r>
          </a:p>
          <a:p>
            <a:pPr marL="82296" indent="0">
              <a:buNone/>
            </a:pPr>
            <a:endParaRPr lang="pt-BR" dirty="0" smtClean="0"/>
          </a:p>
          <a:p>
            <a:pPr marL="82296" indent="0">
              <a:buNone/>
            </a:pPr>
            <a:r>
              <a:rPr lang="pt-BR" dirty="0" smtClean="0"/>
              <a:t>1</a:t>
            </a:r>
            <a:r>
              <a:rPr lang="pt-BR" dirty="0"/>
              <a:t>. Os membros e funcionários </a:t>
            </a:r>
            <a:r>
              <a:rPr lang="pt-BR" dirty="0" smtClean="0"/>
              <a:t>deverão </a:t>
            </a:r>
            <a:r>
              <a:rPr lang="pt-BR" dirty="0"/>
              <a:t>ter as qualificações e a integridade moral necessárias para desempenhar suas tarefas. </a:t>
            </a:r>
          </a:p>
          <a:p>
            <a:pPr marL="82296" indent="0">
              <a:buNone/>
            </a:pPr>
            <a:r>
              <a:rPr lang="pt-BR" dirty="0"/>
              <a:t>2. Na contratação de pessoal </a:t>
            </a:r>
            <a:r>
              <a:rPr lang="pt-BR" dirty="0" smtClean="0"/>
              <a:t>conhecimentos </a:t>
            </a:r>
            <a:r>
              <a:rPr lang="pt-BR" dirty="0"/>
              <a:t>e habilidades acima da média </a:t>
            </a:r>
            <a:r>
              <a:rPr lang="pt-BR" dirty="0" smtClean="0"/>
              <a:t>serão </a:t>
            </a:r>
            <a:r>
              <a:rPr lang="pt-BR" dirty="0"/>
              <a:t>devidamente reconhecidos. </a:t>
            </a:r>
          </a:p>
          <a:p>
            <a:pPr marL="82296" indent="0">
              <a:buNone/>
            </a:pPr>
            <a:r>
              <a:rPr lang="pt-BR" dirty="0"/>
              <a:t>3. Uma atenção especial será dada à necessidade de aprimorar o desenvolvimento profissional teórico e prático de todos os membros e do pessoal </a:t>
            </a:r>
            <a:r>
              <a:rPr lang="pt-BR" dirty="0" smtClean="0"/>
              <a:t>responsável. </a:t>
            </a:r>
            <a:r>
              <a:rPr lang="pt-BR" dirty="0"/>
              <a:t>Esse desenvolvimento será estimulado por todos os meios financeiros e organizacionais possíveis. </a:t>
            </a:r>
          </a:p>
          <a:p>
            <a:pPr marL="82296" indent="0">
              <a:buNone/>
            </a:pPr>
            <a:r>
              <a:rPr lang="pt-BR" dirty="0"/>
              <a:t>4. </a:t>
            </a:r>
            <a:r>
              <a:rPr lang="pt-BR" dirty="0" smtClean="0"/>
              <a:t>Os </a:t>
            </a:r>
            <a:r>
              <a:rPr lang="pt-BR" dirty="0"/>
              <a:t>salários serão proporcionais aos requisitos especiais desse emprego. </a:t>
            </a:r>
          </a:p>
          <a:p>
            <a:pPr marL="82296" indent="0">
              <a:buNone/>
            </a:pPr>
            <a:r>
              <a:rPr lang="pt-BR" dirty="0"/>
              <a:t>5. Se habilidades especiais não estiverem disponíveis entre o pessoal responsável por auditorias, a Entidade Fiscalizadora Superior poderá recorrer a especialistas externos, conforme as necessidades</a:t>
            </a:r>
          </a:p>
          <a:p>
            <a:pPr marL="82296" indent="0">
              <a:buNone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0293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 smtClean="0"/>
              <a:t>PERFIL, PRERROGATIVAS E DEVERES</a:t>
            </a:r>
            <a:endParaRPr lang="pt-BR" sz="28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5688632"/>
          </a:xfrm>
        </p:spPr>
        <p:txBody>
          <a:bodyPr>
            <a:normAutofit fontScale="55000" lnSpcReduction="20000"/>
          </a:bodyPr>
          <a:lstStyle/>
          <a:p>
            <a:pPr marL="82296" indent="0" algn="ctr">
              <a:buNone/>
            </a:pPr>
            <a:r>
              <a:rPr lang="pt-BR" sz="4200" b="1" dirty="0"/>
              <a:t>NAG 3000 – RELATIVAS AOS PROFISSIONAIS DE AUDITORIA GOVERNAMENTAL</a:t>
            </a:r>
            <a:endParaRPr lang="pt-BR" sz="4200" dirty="0"/>
          </a:p>
          <a:p>
            <a:pPr marL="82296" indent="0">
              <a:buNone/>
            </a:pPr>
            <a:endParaRPr lang="pt-BR" dirty="0" smtClean="0"/>
          </a:p>
          <a:p>
            <a:pPr marL="82296" indent="0">
              <a:buNone/>
            </a:pPr>
            <a:r>
              <a:rPr lang="pt-BR" dirty="0" smtClean="0"/>
              <a:t>- Competências </a:t>
            </a:r>
            <a:r>
              <a:rPr lang="pt-BR" dirty="0"/>
              <a:t>necessárias ao desempenho das suas </a:t>
            </a:r>
            <a:r>
              <a:rPr lang="pt-BR" dirty="0" smtClean="0"/>
              <a:t>atividades (domínio </a:t>
            </a:r>
            <a:r>
              <a:rPr lang="pt-BR" dirty="0"/>
              <a:t>do conhecimento técnico específico de sua formação e especialização, das normas de auditoria, bem como das habilidades e atitudes necessárias à realização de suas </a:t>
            </a:r>
            <a:r>
              <a:rPr lang="pt-BR" dirty="0" smtClean="0"/>
              <a:t>tarefas).</a:t>
            </a:r>
            <a:endParaRPr lang="pt-BR" dirty="0"/>
          </a:p>
          <a:p>
            <a:pPr marL="82296" indent="0">
              <a:buNone/>
            </a:pPr>
            <a:r>
              <a:rPr lang="pt-BR" dirty="0" smtClean="0"/>
              <a:t>– Isenção e Imparcialidade.</a:t>
            </a:r>
            <a:endParaRPr lang="pt-BR" dirty="0"/>
          </a:p>
          <a:p>
            <a:pPr marL="82296" indent="0">
              <a:buNone/>
            </a:pPr>
            <a:r>
              <a:rPr lang="pt-BR" dirty="0" smtClean="0"/>
              <a:t>- Recusa do trabalho </a:t>
            </a:r>
            <a:r>
              <a:rPr lang="pt-BR" dirty="0"/>
              <a:t>sempre que reconhecer não estar adequadamente capacitado para </a:t>
            </a:r>
            <a:r>
              <a:rPr lang="pt-BR" dirty="0" smtClean="0"/>
              <a:t>desenvolvê-los</a:t>
            </a:r>
            <a:endParaRPr lang="pt-BR" dirty="0"/>
          </a:p>
          <a:p>
            <a:pPr marL="82296" indent="0">
              <a:buNone/>
            </a:pPr>
            <a:r>
              <a:rPr lang="pt-BR" dirty="0" smtClean="0"/>
              <a:t>- Capacidade gerencial comprovada.</a:t>
            </a:r>
            <a:endParaRPr lang="pt-BR" dirty="0"/>
          </a:p>
          <a:p>
            <a:pPr marL="82296" indent="0">
              <a:buNone/>
            </a:pPr>
            <a:r>
              <a:rPr lang="pt-BR" dirty="0" smtClean="0"/>
              <a:t>– </a:t>
            </a:r>
            <a:r>
              <a:rPr lang="pt-BR" dirty="0"/>
              <a:t>Zelo e Responsabilidade </a:t>
            </a:r>
            <a:r>
              <a:rPr lang="pt-BR" dirty="0" smtClean="0"/>
              <a:t>Profissional</a:t>
            </a:r>
          </a:p>
          <a:p>
            <a:pPr marL="82296" indent="0">
              <a:buNone/>
            </a:pPr>
            <a:r>
              <a:rPr lang="pt-BR" dirty="0" smtClean="0"/>
              <a:t>– Independência </a:t>
            </a:r>
          </a:p>
          <a:p>
            <a:pPr marL="82296" indent="0">
              <a:buNone/>
            </a:pPr>
            <a:r>
              <a:rPr lang="pt-BR" dirty="0" smtClean="0"/>
              <a:t>– Ética: Código </a:t>
            </a:r>
            <a:r>
              <a:rPr lang="pt-BR" dirty="0"/>
              <a:t>de Ética Profissional.</a:t>
            </a:r>
          </a:p>
          <a:p>
            <a:pPr marL="82296" indent="0">
              <a:buNone/>
            </a:pPr>
            <a:r>
              <a:rPr lang="pt-BR" dirty="0" smtClean="0"/>
              <a:t>– Credibilidade </a:t>
            </a:r>
            <a:r>
              <a:rPr lang="pt-BR" dirty="0"/>
              <a:t>como pessoa e profissional.</a:t>
            </a:r>
          </a:p>
          <a:p>
            <a:pPr marL="82296" indent="0">
              <a:buNone/>
            </a:pPr>
            <a:r>
              <a:rPr lang="pt-BR" dirty="0" smtClean="0"/>
              <a:t>– Responsabilização administrativa</a:t>
            </a:r>
            <a:r>
              <a:rPr lang="pt-BR" dirty="0"/>
              <a:t>, civil e </a:t>
            </a:r>
            <a:r>
              <a:rPr lang="pt-BR" dirty="0" smtClean="0"/>
              <a:t>penal pelos atos praticados.</a:t>
            </a:r>
            <a:endParaRPr lang="pt-BR" dirty="0"/>
          </a:p>
          <a:p>
            <a:pPr marL="82296" indent="0">
              <a:buNone/>
            </a:pPr>
            <a:r>
              <a:rPr lang="pt-BR" dirty="0" smtClean="0"/>
              <a:t>– Integridade</a:t>
            </a:r>
            <a:r>
              <a:rPr lang="pt-BR" dirty="0"/>
              <a:t>, </a:t>
            </a:r>
            <a:r>
              <a:rPr lang="pt-BR" dirty="0" smtClean="0"/>
              <a:t>objetividade, confidencialidade </a:t>
            </a:r>
            <a:r>
              <a:rPr lang="pt-BR" dirty="0"/>
              <a:t>da </a:t>
            </a:r>
            <a:r>
              <a:rPr lang="pt-BR" dirty="0" smtClean="0"/>
              <a:t>informação</a:t>
            </a:r>
          </a:p>
          <a:p>
            <a:pPr marL="82296" indent="0">
              <a:buNone/>
            </a:pPr>
            <a:r>
              <a:rPr lang="pt-BR" dirty="0" smtClean="0"/>
              <a:t>- Acesso livre a dados e liberdade de atuação</a:t>
            </a:r>
          </a:p>
          <a:p>
            <a:pPr marL="82296" indent="0">
              <a:buNone/>
            </a:pPr>
            <a:r>
              <a:rPr lang="pt-BR" dirty="0" smtClean="0"/>
              <a:t>- Educação continuada</a:t>
            </a:r>
            <a:endParaRPr lang="pt-BR" dirty="0"/>
          </a:p>
          <a:p>
            <a:pPr marL="82296" indent="0">
              <a:buNone/>
            </a:pPr>
            <a:endParaRPr lang="pt-BR" dirty="0"/>
          </a:p>
          <a:p>
            <a:pPr marL="82296" indent="0">
              <a:buNone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9917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pt-BR" sz="2800" b="1" dirty="0" smtClean="0"/>
              <a:t>PERFIL, PRERROGATIVAS E DEVERES</a:t>
            </a:r>
            <a:endParaRPr lang="pt-BR" sz="28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75656" y="980728"/>
            <a:ext cx="7498080" cy="5688632"/>
          </a:xfrm>
        </p:spPr>
        <p:txBody>
          <a:bodyPr>
            <a:normAutofit fontScale="25000" lnSpcReduction="20000"/>
          </a:bodyPr>
          <a:lstStyle/>
          <a:p>
            <a:pPr marL="82296" indent="0" algn="ctr">
              <a:buNone/>
            </a:pPr>
            <a:endParaRPr lang="pt-BR" sz="8000" b="1" dirty="0" smtClean="0"/>
          </a:p>
          <a:p>
            <a:pPr marL="82296" indent="0" algn="ctr">
              <a:buNone/>
            </a:pPr>
            <a:r>
              <a:rPr lang="pt-BR" sz="8000" b="1" dirty="0" smtClean="0"/>
              <a:t>Lei </a:t>
            </a:r>
            <a:r>
              <a:rPr lang="pt-BR" sz="8000" b="1" dirty="0"/>
              <a:t>Orgânica - LEI Nº 16.168, DE 11 DE DEZEMBRO DE 2007</a:t>
            </a:r>
          </a:p>
          <a:p>
            <a:pPr marL="82296" indent="0">
              <a:buNone/>
            </a:pPr>
            <a:endParaRPr lang="pt-BR" sz="6200" dirty="0" smtClean="0"/>
          </a:p>
          <a:p>
            <a:pPr marL="82296" indent="0">
              <a:buNone/>
            </a:pPr>
            <a:r>
              <a:rPr lang="pt-BR" sz="6200" dirty="0" smtClean="0"/>
              <a:t>Art</a:t>
            </a:r>
            <a:r>
              <a:rPr lang="pt-BR" sz="6200" dirty="0"/>
              <a:t>. </a:t>
            </a:r>
            <a:r>
              <a:rPr lang="pt-BR" sz="6200" dirty="0" smtClean="0"/>
              <a:t>1º - </a:t>
            </a:r>
          </a:p>
          <a:p>
            <a:pPr marL="82296" indent="0">
              <a:buNone/>
            </a:pPr>
            <a:r>
              <a:rPr lang="en-US" sz="6200" dirty="0" smtClean="0"/>
              <a:t>§</a:t>
            </a:r>
            <a:r>
              <a:rPr lang="pt-BR" sz="6200" dirty="0" smtClean="0"/>
              <a:t> </a:t>
            </a:r>
            <a:r>
              <a:rPr lang="pt-BR" sz="6200" dirty="0"/>
              <a:t>4</a:t>
            </a:r>
            <a:r>
              <a:rPr lang="pt-BR" sz="6200" baseline="30000" dirty="0"/>
              <a:t>o</a:t>
            </a:r>
            <a:r>
              <a:rPr lang="pt-BR" sz="6200" dirty="0"/>
              <a:t> O Tribunal de Contas terá amplo poder de investigação, cabendo-lhe requisitar e examinar, diretamente ou por meio de seu corpo técnico, a qualquer tempo, todos os elementos necessários ao exercício de suas atribuições, não lhe podendo ser sonegado processo, documento ou informação, a qualquer pretexto, sob pena de responsabilidade.</a:t>
            </a:r>
          </a:p>
          <a:p>
            <a:pPr marL="82296" indent="0">
              <a:buNone/>
            </a:pPr>
            <a:endParaRPr lang="pt-BR" sz="6200" dirty="0" smtClean="0"/>
          </a:p>
          <a:p>
            <a:pPr marL="82296" indent="0">
              <a:buNone/>
            </a:pPr>
            <a:r>
              <a:rPr lang="pt-BR" sz="6200" dirty="0" smtClean="0"/>
              <a:t>Art</a:t>
            </a:r>
            <a:r>
              <a:rPr lang="pt-BR" sz="6200" dirty="0"/>
              <a:t>. </a:t>
            </a:r>
            <a:r>
              <a:rPr lang="pt-BR" sz="6200" dirty="0" smtClean="0"/>
              <a:t>3º - </a:t>
            </a:r>
          </a:p>
          <a:p>
            <a:pPr marL="82296" indent="0">
              <a:buNone/>
            </a:pPr>
            <a:r>
              <a:rPr lang="pt-BR" sz="6200" dirty="0" smtClean="0"/>
              <a:t>Parágrafo </a:t>
            </a:r>
            <a:r>
              <a:rPr lang="pt-BR" sz="6200" dirty="0"/>
              <a:t>único. Os órgãos e as entidades jurisdicionados ao Tribunal de Contas do Estado de Goiás, devem disponibilizar espaço físico adequado, em sua sede administrativa, para viabilizar o trabalho das equipes de fiscalização.</a:t>
            </a:r>
          </a:p>
          <a:p>
            <a:pPr marL="82296" indent="0">
              <a:buNone/>
            </a:pPr>
            <a:endParaRPr lang="pt-BR" sz="6200" dirty="0" smtClean="0"/>
          </a:p>
          <a:p>
            <a:pPr marL="82296" indent="0">
              <a:buNone/>
            </a:pPr>
            <a:r>
              <a:rPr lang="pt-BR" sz="6200" dirty="0" smtClean="0"/>
              <a:t>Art</a:t>
            </a:r>
            <a:r>
              <a:rPr lang="pt-BR" sz="6200" dirty="0"/>
              <a:t>. 35. Aos serviços técnicos e administrativos é atribuído o exercício das atividades operacionais necessárias ao desempenho da função institucional do Tribunal de Contas.</a:t>
            </a:r>
          </a:p>
          <a:p>
            <a:pPr marL="82296" indent="0">
              <a:buNone/>
            </a:pPr>
            <a:r>
              <a:rPr lang="pt-BR" sz="6200" dirty="0"/>
              <a:t> </a:t>
            </a:r>
          </a:p>
          <a:p>
            <a:pPr marL="82296" indent="0">
              <a:buNone/>
            </a:pPr>
            <a:r>
              <a:rPr lang="pt-BR" sz="6200" dirty="0" smtClean="0"/>
              <a:t>Art</a:t>
            </a:r>
            <a:r>
              <a:rPr lang="pt-BR" sz="6200" dirty="0"/>
              <a:t>. 37. Ao servidor do Tribunal de Contas é vedada a prestação de serviços particulares de consultoria ou assessoria a órgãos ou entidades sujeitos à sua jurisdição, bem como promover, ainda que indiretamente, a defesa dos administradores e responsáveis referidos no art. 4</a:t>
            </a:r>
            <a:r>
              <a:rPr lang="pt-BR" sz="6200" baseline="30000" dirty="0"/>
              <a:t>o</a:t>
            </a:r>
            <a:r>
              <a:rPr lang="pt-BR" sz="6200" dirty="0"/>
              <a:t>, desta Lei.</a:t>
            </a:r>
          </a:p>
          <a:p>
            <a:pPr marL="82296" indent="0">
              <a:buNone/>
            </a:pPr>
            <a:r>
              <a:rPr lang="pt-BR" sz="6200" dirty="0"/>
              <a:t> </a:t>
            </a:r>
          </a:p>
          <a:p>
            <a:pPr marL="82296" indent="0">
              <a:buNone/>
            </a:pPr>
            <a:endParaRPr lang="pt-BR" sz="6200" dirty="0"/>
          </a:p>
          <a:p>
            <a:pPr marL="82296" indent="0">
              <a:buNone/>
            </a:pPr>
            <a:r>
              <a:rPr lang="pt-BR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9917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600" dirty="0" smtClean="0"/>
              <a:t>PREMISSA 1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t-BR" dirty="0" smtClean="0"/>
          </a:p>
          <a:p>
            <a:pPr marL="82296" indent="0" algn="ctr">
              <a:buNone/>
            </a:pPr>
            <a:endParaRPr lang="pt-BR" dirty="0" smtClean="0"/>
          </a:p>
          <a:p>
            <a:pPr marL="82296" indent="0" algn="ctr">
              <a:buNone/>
            </a:pPr>
            <a:endParaRPr lang="pt-BR" dirty="0"/>
          </a:p>
          <a:p>
            <a:pPr marL="82296" indent="0" algn="ctr">
              <a:buNone/>
            </a:pPr>
            <a:r>
              <a:rPr lang="pt-BR" sz="4000" b="1" dirty="0" smtClean="0"/>
              <a:t>JURISDIÇÃO DE CONTAS</a:t>
            </a:r>
            <a:endParaRPr lang="pt-BR" sz="4000" b="1" dirty="0"/>
          </a:p>
        </p:txBody>
      </p:sp>
    </p:spTree>
    <p:extLst>
      <p:ext uri="{BB962C8B-B14F-4D97-AF65-F5344CB8AC3E}">
        <p14:creationId xmlns:p14="http://schemas.microsoft.com/office/powerpoint/2010/main" val="219621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18058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6309320"/>
          </a:xfrm>
        </p:spPr>
        <p:txBody>
          <a:bodyPr>
            <a:normAutofit fontScale="25000" lnSpcReduction="20000"/>
          </a:bodyPr>
          <a:lstStyle/>
          <a:p>
            <a:pPr marL="82296" indent="0">
              <a:buNone/>
            </a:pPr>
            <a:endParaRPr lang="pt-BR" dirty="0" smtClean="0"/>
          </a:p>
          <a:p>
            <a:pPr marL="82296" indent="0">
              <a:buNone/>
            </a:pPr>
            <a:r>
              <a:rPr lang="pt-BR" sz="6800" dirty="0" smtClean="0"/>
              <a:t>Art. 38. São obrigações do servidor que exercer funções específicas de controle externo do Tribunal de Contas:</a:t>
            </a:r>
          </a:p>
          <a:p>
            <a:pPr marL="82296" indent="0">
              <a:buNone/>
            </a:pPr>
            <a:r>
              <a:rPr lang="pt-BR" sz="6800" dirty="0" smtClean="0"/>
              <a:t>I – manter, no desempenho de suas tarefas, atitude de independência, serenidade e imparcialidade;</a:t>
            </a:r>
          </a:p>
          <a:p>
            <a:pPr marL="82296" indent="0">
              <a:buNone/>
            </a:pPr>
            <a:r>
              <a:rPr lang="pt-BR" sz="6800" dirty="0" smtClean="0"/>
              <a:t>II – representar à chefia imediata contra os responsáveis pelos órgãos e entidades sob sua fiscalização, em casos de falhas e/ou irregularidades;</a:t>
            </a:r>
          </a:p>
          <a:p>
            <a:pPr marL="82296" indent="0">
              <a:buNone/>
            </a:pPr>
            <a:r>
              <a:rPr lang="pt-BR" sz="6800" dirty="0" smtClean="0"/>
              <a:t>III – propor aplicação de multas, nos casos previstos no Regimento Interno;</a:t>
            </a:r>
          </a:p>
          <a:p>
            <a:pPr marL="82296" indent="0">
              <a:buNone/>
            </a:pPr>
            <a:r>
              <a:rPr lang="pt-BR" sz="6800" dirty="0" smtClean="0"/>
              <a:t>IV – guardar sigilo sobre dados e informações obtidos em decorrência do exercício de suas funções e pertinentes aos assuntos sob sua fiscalização, utilizando-os exclusivamente para elaboração de pareceres e relatórios destinados à chefia imediata.</a:t>
            </a:r>
          </a:p>
          <a:p>
            <a:pPr marL="82296" indent="0">
              <a:buNone/>
            </a:pPr>
            <a:r>
              <a:rPr lang="pt-BR" sz="6800" dirty="0" smtClean="0"/>
              <a:t> </a:t>
            </a:r>
          </a:p>
          <a:p>
            <a:pPr marL="82296" indent="0">
              <a:buNone/>
            </a:pPr>
            <a:r>
              <a:rPr lang="pt-BR" sz="6800" dirty="0" smtClean="0"/>
              <a:t>Art. 49.  - Parágrafo único. Na etapa da instrução, aplica-se aos servidores a vedação prevista no inciso VIII do art. 22 desta Lei.</a:t>
            </a:r>
          </a:p>
          <a:p>
            <a:pPr marL="82296" indent="0">
              <a:buNone/>
            </a:pPr>
            <a:r>
              <a:rPr lang="pt-BR" sz="6800" dirty="0" smtClean="0"/>
              <a:t> </a:t>
            </a:r>
          </a:p>
          <a:p>
            <a:pPr marL="82296" indent="0">
              <a:buNone/>
            </a:pPr>
            <a:r>
              <a:rPr lang="pt-BR" sz="6800" dirty="0" smtClean="0"/>
              <a:t>Art. 22. É vedado ao Conselheiro do Tribunal de Contas do Estado de Goiás:</a:t>
            </a:r>
          </a:p>
          <a:p>
            <a:pPr marL="82296" indent="0">
              <a:buNone/>
            </a:pPr>
            <a:r>
              <a:rPr lang="pt-BR" sz="6800" dirty="0" smtClean="0"/>
              <a:t>VIII – atuar em processo de interesse próprio, de cônjuge, companheiro, de parente </a:t>
            </a:r>
            <a:r>
              <a:rPr lang="pt-BR" sz="6800" dirty="0" err="1" smtClean="0"/>
              <a:t>consangüíneo</a:t>
            </a:r>
            <a:r>
              <a:rPr lang="pt-BR" sz="6800" dirty="0" smtClean="0"/>
              <a:t> ou afim, em linha reta ou colateral, até o segundo grau, assim como em processo em que tenha funcionado como advogado, perito, Procurador de Contas, servidor do Tribunal ou do Controle Interno.</a:t>
            </a:r>
          </a:p>
          <a:p>
            <a:pPr marL="82296" indent="0">
              <a:buNone/>
            </a:pPr>
            <a:endParaRPr lang="pt-BR" sz="6800" dirty="0" smtClean="0"/>
          </a:p>
          <a:p>
            <a:pPr marL="82296" indent="0">
              <a:buNone/>
            </a:pPr>
            <a:r>
              <a:rPr lang="pt-BR" sz="6800" dirty="0" smtClean="0"/>
              <a:t>Art. 91. Têm legitimidade para representar ao Tribunal de Contas:</a:t>
            </a:r>
          </a:p>
          <a:p>
            <a:pPr marL="82296" indent="0">
              <a:buNone/>
            </a:pPr>
            <a:r>
              <a:rPr lang="pt-BR" sz="6800" b="1" dirty="0" smtClean="0"/>
              <a:t>VI – as equipes de inspeção ou de auditoria, nos termos do art. 96 desta Lei;</a:t>
            </a:r>
            <a:endParaRPr lang="pt-BR" sz="6800" dirty="0" smtClean="0"/>
          </a:p>
          <a:p>
            <a:pPr marL="82296" indent="0">
              <a:buNone/>
            </a:pPr>
            <a:r>
              <a:rPr lang="pt-BR" sz="6800" b="1" dirty="0" smtClean="0"/>
              <a:t>VII </a:t>
            </a:r>
            <a:r>
              <a:rPr lang="en-US" sz="6800" b="1" dirty="0" smtClean="0"/>
              <a:t>–</a:t>
            </a:r>
            <a:r>
              <a:rPr lang="pt-BR" sz="6800" b="1" dirty="0" smtClean="0"/>
              <a:t> as unidades técnicas do Tribunal;</a:t>
            </a:r>
            <a:endParaRPr lang="pt-BR" sz="6800" dirty="0" smtClean="0"/>
          </a:p>
          <a:p>
            <a:pPr marL="82296" indent="0">
              <a:buNone/>
            </a:pPr>
            <a:r>
              <a:rPr lang="pt-BR" sz="6800" dirty="0" smtClean="0"/>
              <a:t> </a:t>
            </a:r>
            <a:endParaRPr lang="pt-BR" sz="6800" dirty="0"/>
          </a:p>
        </p:txBody>
      </p:sp>
    </p:spTree>
    <p:extLst>
      <p:ext uri="{BB962C8B-B14F-4D97-AF65-F5344CB8AC3E}">
        <p14:creationId xmlns:p14="http://schemas.microsoft.com/office/powerpoint/2010/main" val="197037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764704"/>
            <a:ext cx="7498080" cy="5760640"/>
          </a:xfrm>
        </p:spPr>
        <p:txBody>
          <a:bodyPr>
            <a:normAutofit fontScale="55000" lnSpcReduction="20000"/>
          </a:bodyPr>
          <a:lstStyle/>
          <a:p>
            <a:pPr marL="82296" indent="0">
              <a:buNone/>
            </a:pPr>
            <a:r>
              <a:rPr lang="pt-BR" dirty="0"/>
              <a:t>Art. 95. Ao servidor a que se refere o art. 38 desta Lei, quando credenciado pelo Presidente do Tribunal, ou por delegação deste, pelos dirigentes das unidades técnicas do Tribunal, para desempenhar funções de fiscalização, são asseguradas as seguintes prerrogativas:</a:t>
            </a:r>
          </a:p>
          <a:p>
            <a:pPr marL="82296" indent="0">
              <a:buNone/>
            </a:pPr>
            <a:r>
              <a:rPr lang="pt-BR" dirty="0"/>
              <a:t>I – livre ingresso em órgãos e entidades sujeitos à jurisdição do Tribunal;</a:t>
            </a:r>
          </a:p>
          <a:p>
            <a:pPr marL="82296" indent="0">
              <a:buNone/>
            </a:pPr>
            <a:r>
              <a:rPr lang="pt-BR" dirty="0"/>
              <a:t>II – acesso irrestrito a todos os processos, documentos e informações necessários à realização de seu trabalho, inclusive a sistemas eletrônicos de processamento de dados, que não poderão ser sonegados, sob qualquer pretexto;</a:t>
            </a:r>
          </a:p>
          <a:p>
            <a:pPr marL="82296" indent="0">
              <a:buNone/>
            </a:pPr>
            <a:r>
              <a:rPr lang="pt-BR" dirty="0"/>
              <a:t>III – competência para requerer, nos termos do Regimento Interno, aos responsáveis pelos órgãos e entidades, os processos, documentos e informações necessários à ação fiscalizadora, fixando prazo para atendimento. </a:t>
            </a:r>
          </a:p>
          <a:p>
            <a:pPr marL="82296" indent="0">
              <a:buNone/>
            </a:pPr>
            <a:r>
              <a:rPr lang="pt-BR" dirty="0"/>
              <a:t>§ 1</a:t>
            </a:r>
            <a:r>
              <a:rPr lang="pt-BR" baseline="30000" dirty="0"/>
              <a:t>o</a:t>
            </a:r>
            <a:r>
              <a:rPr lang="pt-BR" dirty="0"/>
              <a:t> No caso de obstrução ao livre exercício da fiscalização, ou sonegação de processo, documento ou informação, o Tribunal assinará prazo para o atendimento, comunicando o fato à autoridade superior, para as medidas cabíveis.</a:t>
            </a:r>
          </a:p>
          <a:p>
            <a:pPr marL="82296" indent="0">
              <a:buNone/>
            </a:pPr>
            <a:r>
              <a:rPr lang="pt-BR" dirty="0"/>
              <a:t>§ 2</a:t>
            </a:r>
            <a:r>
              <a:rPr lang="pt-BR" baseline="30000" dirty="0"/>
              <a:t>o</a:t>
            </a:r>
            <a:r>
              <a:rPr lang="pt-BR" dirty="0"/>
              <a:t> Vencido o prazo e não cumprida a exigência, o Tribunal aplicará a sanção prevista no inciso V ou VI do art. 112 desta Lei, observado o disposto no § 3</a:t>
            </a:r>
            <a:r>
              <a:rPr lang="pt-BR" baseline="30000" dirty="0"/>
              <a:t>o</a:t>
            </a:r>
            <a:r>
              <a:rPr lang="pt-BR" dirty="0"/>
              <a:t> do mesmo artigo, e representará ao Presidente da </a:t>
            </a:r>
            <a:r>
              <a:rPr lang="pt-BR" dirty="0" err="1"/>
              <a:t>Assembléia</a:t>
            </a:r>
            <a:r>
              <a:rPr lang="pt-BR" dirty="0"/>
              <a:t> Legislativa sobre o fato, para as medidas cabíveis.</a:t>
            </a:r>
          </a:p>
          <a:p>
            <a:pPr marL="82296" indent="0">
              <a:buNone/>
            </a:pPr>
            <a:r>
              <a:rPr lang="en-US" dirty="0"/>
              <a:t>§</a:t>
            </a:r>
            <a:r>
              <a:rPr lang="pt-BR" dirty="0"/>
              <a:t> 3</a:t>
            </a:r>
            <a:r>
              <a:rPr lang="pt-BR" baseline="30000" dirty="0"/>
              <a:t>o</a:t>
            </a:r>
            <a:r>
              <a:rPr lang="pt-BR" dirty="0"/>
              <a:t> Sem prejuízo da sanção referida no </a:t>
            </a:r>
            <a:r>
              <a:rPr lang="en-US" dirty="0"/>
              <a:t>§</a:t>
            </a:r>
            <a:r>
              <a:rPr lang="pt-BR" dirty="0"/>
              <a:t> 2</a:t>
            </a:r>
            <a:r>
              <a:rPr lang="pt-BR" baseline="30000" dirty="0"/>
              <a:t>o</a:t>
            </a:r>
            <a:r>
              <a:rPr lang="pt-BR" dirty="0"/>
              <a:t> deste artigo, poderá o Plenário adotar a medida prevista no art. 116 desta Lei.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7123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74042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76064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pt-BR" b="1" dirty="0" smtClean="0"/>
              <a:t>Princípios próprios à carreira de Estado: </a:t>
            </a:r>
          </a:p>
          <a:p>
            <a:pPr marL="82296" indent="0">
              <a:buNone/>
            </a:pPr>
            <a:endParaRPr lang="pt-BR" b="1" dirty="0" smtClean="0"/>
          </a:p>
          <a:p>
            <a:pPr marL="82296" indent="0">
              <a:buNone/>
            </a:pPr>
            <a:r>
              <a:rPr lang="pt-BR" b="1" dirty="0" smtClean="0"/>
              <a:t>Imparcialidade </a:t>
            </a:r>
          </a:p>
          <a:p>
            <a:pPr marL="82296" indent="0">
              <a:buNone/>
            </a:pPr>
            <a:r>
              <a:rPr lang="pt-BR" b="1" dirty="0" smtClean="0"/>
              <a:t>Autonomia</a:t>
            </a:r>
          </a:p>
          <a:p>
            <a:pPr marL="82296" indent="0">
              <a:buNone/>
            </a:pPr>
            <a:r>
              <a:rPr lang="pt-BR" b="1" dirty="0" smtClean="0"/>
              <a:t>Independência </a:t>
            </a:r>
          </a:p>
          <a:p>
            <a:pPr marL="82296" indent="0">
              <a:buNone/>
            </a:pPr>
            <a:r>
              <a:rPr lang="pt-BR" b="1" dirty="0" smtClean="0"/>
              <a:t>Segregação </a:t>
            </a:r>
            <a:r>
              <a:rPr lang="pt-BR" b="1" dirty="0"/>
              <a:t>de </a:t>
            </a:r>
            <a:r>
              <a:rPr lang="pt-BR" b="1" dirty="0" smtClean="0"/>
              <a:t>Funções </a:t>
            </a:r>
          </a:p>
          <a:p>
            <a:pPr marL="82296" indent="0">
              <a:buNone/>
            </a:pPr>
            <a:r>
              <a:rPr lang="pt-BR" b="1" dirty="0" smtClean="0"/>
              <a:t>Poder </a:t>
            </a:r>
            <a:r>
              <a:rPr lang="pt-BR" b="1" dirty="0"/>
              <a:t>de </a:t>
            </a:r>
            <a:r>
              <a:rPr lang="pt-BR" b="1" dirty="0" smtClean="0"/>
              <a:t>polícia </a:t>
            </a:r>
            <a:r>
              <a:rPr lang="pt-BR" sz="2800" b="1" dirty="0" smtClean="0"/>
              <a:t>(</a:t>
            </a:r>
            <a:r>
              <a:rPr lang="pt-BR" sz="2800" dirty="0"/>
              <a:t>Atributos: discricionariedade, </a:t>
            </a:r>
            <a:r>
              <a:rPr lang="pt-BR" sz="2800" dirty="0" err="1"/>
              <a:t>auto-executoriedade</a:t>
            </a:r>
            <a:r>
              <a:rPr lang="pt-BR" sz="2800" dirty="0"/>
              <a:t>, </a:t>
            </a:r>
            <a:r>
              <a:rPr lang="pt-BR" sz="2800" dirty="0" smtClean="0"/>
              <a:t>coercibilidade)</a:t>
            </a:r>
            <a:r>
              <a:rPr lang="pt-BR" sz="2800" b="1" dirty="0" smtClean="0"/>
              <a:t> </a:t>
            </a:r>
          </a:p>
          <a:p>
            <a:pPr marL="82296" indent="0">
              <a:buNone/>
            </a:pPr>
            <a:r>
              <a:rPr lang="pt-BR" b="1" dirty="0" smtClean="0"/>
              <a:t>Razoabilidade </a:t>
            </a:r>
            <a:r>
              <a:rPr lang="pt-BR" sz="2800" dirty="0"/>
              <a:t>(meios legítimos e compatíveis</a:t>
            </a:r>
            <a:r>
              <a:rPr lang="pt-BR" sz="2800" dirty="0" smtClean="0"/>
              <a:t>)</a:t>
            </a:r>
            <a:r>
              <a:rPr lang="pt-BR" sz="2800" dirty="0"/>
              <a:t> </a:t>
            </a:r>
          </a:p>
          <a:p>
            <a:endParaRPr lang="pt-BR" dirty="0"/>
          </a:p>
          <a:p>
            <a:pPr marL="82296" indent="0">
              <a:buNone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1514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18058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endParaRPr lang="pt-BR" i="1" dirty="0" smtClean="0"/>
          </a:p>
          <a:p>
            <a:pPr marL="82296" indent="0">
              <a:buNone/>
            </a:pPr>
            <a:endParaRPr lang="pt-BR" i="1" dirty="0" smtClean="0"/>
          </a:p>
          <a:p>
            <a:pPr marL="82296" indent="0">
              <a:buNone/>
            </a:pPr>
            <a:r>
              <a:rPr lang="pt-BR" i="1" dirty="0" smtClean="0"/>
              <a:t>"</a:t>
            </a:r>
            <a:r>
              <a:rPr lang="pt-BR" i="1" dirty="0"/>
              <a:t>novos caminhos sigo, uma nova fala me empolga : como todos os criadores, </a:t>
            </a:r>
            <a:endParaRPr lang="pt-BR" i="1" dirty="0" smtClean="0"/>
          </a:p>
          <a:p>
            <a:pPr marL="82296" indent="0">
              <a:buNone/>
            </a:pPr>
            <a:r>
              <a:rPr lang="pt-BR" i="1" dirty="0" smtClean="0"/>
              <a:t>cansei-me </a:t>
            </a:r>
            <a:r>
              <a:rPr lang="pt-BR" i="1" dirty="0"/>
              <a:t>das velhas línguas. </a:t>
            </a:r>
            <a:endParaRPr lang="pt-BR" i="1" dirty="0" smtClean="0"/>
          </a:p>
          <a:p>
            <a:pPr marL="82296" indent="0">
              <a:buNone/>
            </a:pPr>
            <a:r>
              <a:rPr lang="pt-BR" i="1" dirty="0" smtClean="0"/>
              <a:t>Não </a:t>
            </a:r>
            <a:r>
              <a:rPr lang="pt-BR" i="1" dirty="0"/>
              <a:t>quer mais o meu espírito caminhar com solas gastas"</a:t>
            </a:r>
            <a:r>
              <a:rPr lang="pt-BR" dirty="0"/>
              <a:t>. </a:t>
            </a:r>
          </a:p>
          <a:p>
            <a:pPr marL="82296" indent="0">
              <a:buNone/>
            </a:pPr>
            <a:endParaRPr lang="pt-BR" dirty="0" smtClean="0"/>
          </a:p>
          <a:p>
            <a:pPr marL="82296" indent="0">
              <a:buNone/>
            </a:pPr>
            <a:endParaRPr lang="pt-BR" dirty="0" smtClean="0"/>
          </a:p>
          <a:p>
            <a:pPr marL="82296" indent="0" algn="r">
              <a:buNone/>
            </a:pPr>
            <a:r>
              <a:rPr lang="pt-BR" b="1" dirty="0" smtClean="0"/>
              <a:t>Profeta </a:t>
            </a:r>
            <a:r>
              <a:rPr lang="pt-BR" b="1" dirty="0"/>
              <a:t>Zaratustra</a:t>
            </a:r>
            <a:endParaRPr lang="pt-BR" dirty="0"/>
          </a:p>
          <a:p>
            <a:pPr marL="82296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0153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74242"/>
          </a:xfrm>
        </p:spPr>
        <p:txBody>
          <a:bodyPr>
            <a:normAutofit/>
          </a:bodyPr>
          <a:lstStyle/>
          <a:p>
            <a:pPr algn="r"/>
            <a:r>
              <a:rPr lang="pt-BR" sz="3600" dirty="0" smtClean="0">
                <a:solidFill>
                  <a:schemeClr val="tx1"/>
                </a:solidFill>
              </a:rPr>
              <a:t>- Ó vida futura! Nós te criaremos.</a:t>
            </a:r>
            <a:br>
              <a:rPr lang="pt-BR" sz="3600" dirty="0" smtClean="0">
                <a:solidFill>
                  <a:schemeClr val="tx1"/>
                </a:solidFill>
              </a:rPr>
            </a:br>
            <a:r>
              <a:rPr lang="pt-BR" sz="3200" dirty="0"/>
              <a:t/>
            </a:r>
            <a:br>
              <a:rPr lang="pt-BR" sz="3200" dirty="0"/>
            </a:br>
            <a:r>
              <a:rPr lang="pt-BR" sz="2800" dirty="0" smtClean="0"/>
              <a:t>Carlos Drummond de Andrade </a:t>
            </a:r>
            <a:endParaRPr lang="pt-BR" sz="28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496496"/>
            <a:ext cx="5832648" cy="3791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77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CF/88 - Art. 70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05536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endParaRPr lang="pt-BR" b="1" dirty="0" smtClean="0"/>
          </a:p>
          <a:p>
            <a:pPr marL="82296" indent="0" algn="just">
              <a:buNone/>
            </a:pPr>
            <a:r>
              <a:rPr lang="pt-BR" b="1" dirty="0" smtClean="0"/>
              <a:t>Parágrafo </a:t>
            </a:r>
            <a:r>
              <a:rPr lang="pt-BR" b="1" dirty="0"/>
              <a:t>único. Prestará contas qualquer pessoa física ou jurídica, pública ou privada, que utilize, arrecade, guarde, gerencie ou administre dinheiros, bens e valores públicos ou pelos quais a União responda, ou que, em nome desta, assuma obrigações de natureza pecuniária. </a:t>
            </a:r>
            <a:endParaRPr lang="pt-BR" b="1" dirty="0" smtClean="0"/>
          </a:p>
          <a:p>
            <a:pPr marL="82296" indent="0" algn="r">
              <a:buNone/>
            </a:pPr>
            <a:r>
              <a:rPr lang="pt-BR" sz="2800" b="1" dirty="0" smtClean="0"/>
              <a:t>(</a:t>
            </a:r>
            <a:r>
              <a:rPr lang="pt-BR" sz="2800" b="1" dirty="0"/>
              <a:t>Redação da EC 19/1998)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59134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CF/88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49552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pt-BR" sz="2400" b="1" dirty="0"/>
              <a:t>Art. 34. A União não intervirá nos Estados nem no Distrito Federal, exceto para</a:t>
            </a:r>
            <a:r>
              <a:rPr lang="pt-BR" sz="2400" b="1" dirty="0" smtClean="0"/>
              <a:t>:</a:t>
            </a:r>
          </a:p>
          <a:p>
            <a:pPr marL="82296" indent="0" algn="just">
              <a:buNone/>
            </a:pPr>
            <a:r>
              <a:rPr lang="pt-BR" sz="2400" b="1" dirty="0"/>
              <a:t>VII - assegurar a observância dos seguintes princípios constitucionais</a:t>
            </a:r>
            <a:r>
              <a:rPr lang="pt-BR" sz="2400" b="1" dirty="0" smtClean="0"/>
              <a:t>:</a:t>
            </a:r>
          </a:p>
          <a:p>
            <a:pPr marL="82296" indent="0" algn="just">
              <a:buNone/>
            </a:pPr>
            <a:r>
              <a:rPr lang="pt-BR" sz="2400" b="1" dirty="0"/>
              <a:t>d) prestação de contas da administração pública, direta e indireta</a:t>
            </a:r>
            <a:r>
              <a:rPr lang="pt-BR" sz="2400" b="1" dirty="0" smtClean="0"/>
              <a:t>.</a:t>
            </a:r>
          </a:p>
          <a:p>
            <a:pPr marL="82296" indent="0" algn="just">
              <a:buNone/>
            </a:pPr>
            <a:endParaRPr lang="pt-BR" sz="2400" b="1" dirty="0" smtClean="0"/>
          </a:p>
          <a:p>
            <a:pPr marL="82296" indent="0" algn="just">
              <a:buNone/>
            </a:pPr>
            <a:r>
              <a:rPr lang="pt-BR" sz="2400" b="1" dirty="0"/>
              <a:t>Art. 35. O Estado não intervirá em seus Municípios, nem a União nos Municípios localizados em Território Federal, exceto quando</a:t>
            </a:r>
            <a:r>
              <a:rPr lang="pt-BR" sz="2400" b="1" dirty="0" smtClean="0"/>
              <a:t>:</a:t>
            </a:r>
          </a:p>
          <a:p>
            <a:pPr marL="82296" indent="0" algn="just">
              <a:buNone/>
            </a:pPr>
            <a:r>
              <a:rPr lang="pt-BR" sz="2400" b="1" dirty="0"/>
              <a:t>II - não forem prestadas contas devidas, na forma da lei;</a:t>
            </a:r>
            <a:endParaRPr lang="pt-BR" sz="2400" b="1" dirty="0"/>
          </a:p>
          <a:p>
            <a:pPr marL="82296" indent="0" algn="just">
              <a:buNone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89668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CONTROLE EXTERNO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69160"/>
          </a:xfrm>
        </p:spPr>
        <p:txBody>
          <a:bodyPr>
            <a:noAutofit/>
          </a:bodyPr>
          <a:lstStyle/>
          <a:p>
            <a:pPr algn="just"/>
            <a:endParaRPr lang="pt-BR" sz="2400" b="1" u="sng" dirty="0" smtClean="0"/>
          </a:p>
          <a:p>
            <a:pPr algn="just"/>
            <a:r>
              <a:rPr lang="pt-BR" sz="2400" b="1" u="sng" dirty="0" smtClean="0"/>
              <a:t>Controlar </a:t>
            </a:r>
            <a:r>
              <a:rPr lang="pt-BR" sz="2400" b="1" u="sng" dirty="0" smtClean="0"/>
              <a:t>e prestar contas</a:t>
            </a:r>
            <a:r>
              <a:rPr lang="pt-BR" sz="2400" b="1" dirty="0" smtClean="0"/>
              <a:t> são os dois lados da mesma moeda, o que significa que o controle é </a:t>
            </a:r>
            <a:r>
              <a:rPr lang="pt-BR" sz="2400" b="1" u="sng" dirty="0" smtClean="0"/>
              <a:t>obrigação</a:t>
            </a:r>
            <a:r>
              <a:rPr lang="pt-BR" sz="2400" b="1" dirty="0" smtClean="0"/>
              <a:t> para o gestor e </a:t>
            </a:r>
            <a:r>
              <a:rPr lang="pt-BR" sz="2400" b="1" dirty="0" smtClean="0"/>
              <a:t>também </a:t>
            </a:r>
            <a:r>
              <a:rPr lang="pt-BR" sz="2400" b="1" dirty="0" smtClean="0"/>
              <a:t>para </a:t>
            </a:r>
            <a:r>
              <a:rPr lang="pt-BR" sz="2400" b="1" dirty="0" smtClean="0"/>
              <a:t>o </a:t>
            </a:r>
            <a:r>
              <a:rPr lang="pt-BR" sz="2400" b="1" dirty="0" smtClean="0"/>
              <a:t>Tribunal de Contas</a:t>
            </a:r>
            <a:r>
              <a:rPr lang="pt-BR" sz="2400" b="1" dirty="0" smtClean="0"/>
              <a:t>.</a:t>
            </a:r>
          </a:p>
          <a:p>
            <a:pPr algn="just"/>
            <a:endParaRPr lang="pt-BR" sz="2400" b="1" dirty="0" smtClean="0"/>
          </a:p>
          <a:p>
            <a:pPr algn="just"/>
            <a:endParaRPr lang="pt-BR" sz="2400" b="1" dirty="0"/>
          </a:p>
          <a:p>
            <a:pPr algn="just"/>
            <a:r>
              <a:rPr lang="pt-BR" sz="2400" dirty="0" smtClean="0"/>
              <a:t>A prestação </a:t>
            </a:r>
            <a:r>
              <a:rPr lang="pt-BR" sz="2400" dirty="0"/>
              <a:t>de contas é um </a:t>
            </a:r>
            <a:r>
              <a:rPr lang="pt-BR" sz="2400" b="1" dirty="0"/>
              <a:t>DEVER</a:t>
            </a:r>
            <a:r>
              <a:rPr lang="pt-BR" sz="2400" dirty="0"/>
              <a:t> para quem </a:t>
            </a:r>
            <a:r>
              <a:rPr lang="pt-BR" sz="2400" u="sng" dirty="0"/>
              <a:t>presta</a:t>
            </a:r>
            <a:r>
              <a:rPr lang="pt-BR" sz="2400" dirty="0"/>
              <a:t> e um </a:t>
            </a:r>
            <a:r>
              <a:rPr lang="pt-BR" sz="2400" b="1" dirty="0"/>
              <a:t>DEVER-PODER</a:t>
            </a:r>
            <a:r>
              <a:rPr lang="pt-BR" sz="2400" dirty="0"/>
              <a:t> para quem </a:t>
            </a:r>
            <a:r>
              <a:rPr lang="pt-BR" sz="2400" u="sng" dirty="0" smtClean="0"/>
              <a:t>julga</a:t>
            </a:r>
            <a:r>
              <a:rPr lang="pt-BR" sz="2400" dirty="0" smtClean="0"/>
              <a:t>, </a:t>
            </a:r>
            <a:r>
              <a:rPr lang="pt-BR" sz="2400" dirty="0"/>
              <a:t>na feliz concepção do Professor Celso Antônio Bandeira de Mello, pois se não são prestadas, </a:t>
            </a:r>
            <a:r>
              <a:rPr lang="pt-BR" sz="2400" dirty="0" smtClean="0"/>
              <a:t>as contas devem </a:t>
            </a:r>
            <a:r>
              <a:rPr lang="pt-BR" sz="2400" dirty="0"/>
              <a:t>ser tomadas de ofício</a:t>
            </a:r>
            <a:r>
              <a:rPr lang="pt-BR" sz="2400" dirty="0" smtClean="0"/>
              <a:t>.</a:t>
            </a:r>
            <a:endParaRPr lang="pt-BR" sz="2400" b="1" dirty="0" smtClean="0"/>
          </a:p>
          <a:p>
            <a:pPr>
              <a:buNone/>
            </a:pPr>
            <a:r>
              <a:rPr lang="pt-BR" sz="1200" b="1" dirty="0" smtClean="0"/>
              <a:t> </a:t>
            </a:r>
            <a:endParaRPr lang="pt-BR" sz="1200" dirty="0" smtClean="0"/>
          </a:p>
        </p:txBody>
      </p:sp>
    </p:spTree>
    <p:extLst>
      <p:ext uri="{BB962C8B-B14F-4D97-AF65-F5344CB8AC3E}">
        <p14:creationId xmlns:p14="http://schemas.microsoft.com/office/powerpoint/2010/main" val="334336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t-BR" b="1" dirty="0"/>
              <a:t>A função primordial do controle externo é o </a:t>
            </a:r>
            <a:r>
              <a:rPr lang="pt-BR" b="1" u="sng" dirty="0"/>
              <a:t>julgamento das prestações de contas</a:t>
            </a:r>
            <a:r>
              <a:rPr lang="pt-BR" b="1" dirty="0"/>
              <a:t>, em sentido amplo:</a:t>
            </a:r>
          </a:p>
          <a:p>
            <a:pPr algn="just"/>
            <a:endParaRPr lang="pt-BR" sz="1600" b="1" dirty="0"/>
          </a:p>
          <a:p>
            <a:pPr algn="just"/>
            <a:r>
              <a:rPr lang="pt-BR" sz="2600" b="1" dirty="0"/>
              <a:t>a do Chefe do Poder Executivo pela Casa Legislativa, atuando a Corte de Contas, nesse momento, como auxiliar técnico dos parlamentares; </a:t>
            </a:r>
            <a:endParaRPr lang="pt-BR" sz="2600" b="1" dirty="0" smtClean="0"/>
          </a:p>
          <a:p>
            <a:pPr algn="just"/>
            <a:endParaRPr lang="pt-BR" sz="2600" b="1" dirty="0"/>
          </a:p>
          <a:p>
            <a:pPr algn="just"/>
            <a:r>
              <a:rPr lang="pt-BR" sz="2600" b="1" dirty="0"/>
              <a:t>a dos demais administradores, pelo Tribunal de Contas, de forma autônoma, independente e definitiva, sem qualquer concurso da Casa Legislativa ou subordinação a ela, e sem a possibilidade de revisão, no mérito, pelo Poder Judiciário.</a:t>
            </a:r>
            <a:endParaRPr lang="pt-BR" sz="2600" dirty="0"/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3890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2800" b="1" dirty="0" smtClean="0"/>
              <a:t>JURISDIÇÃO DE CONTAS - STF</a:t>
            </a:r>
            <a:endParaRPr lang="pt-BR" sz="28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21560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sz="2100" b="1" dirty="0" smtClean="0"/>
              <a:t>Caráter exclusivo e definitivo do julgamento da contas dos gestores:</a:t>
            </a:r>
            <a:r>
              <a:rPr lang="pt-BR" sz="2100" dirty="0" smtClean="0"/>
              <a:t> </a:t>
            </a:r>
            <a:r>
              <a:rPr lang="pt-BR" sz="2100" b="1" u="sng" dirty="0">
                <a:solidFill>
                  <a:srgbClr val="FF0000"/>
                </a:solidFill>
              </a:rPr>
              <a:t>ADI </a:t>
            </a:r>
            <a:r>
              <a:rPr lang="pt-BR" sz="2100" b="1" u="sng" dirty="0" smtClean="0">
                <a:solidFill>
                  <a:srgbClr val="FF0000"/>
                </a:solidFill>
              </a:rPr>
              <a:t>849</a:t>
            </a:r>
            <a:r>
              <a:rPr lang="pt-BR" sz="2100" dirty="0" smtClean="0"/>
              <a:t>/MT – Rel.</a:t>
            </a:r>
            <a:r>
              <a:rPr lang="pt-BR" sz="2100" dirty="0"/>
              <a:t>  Min. </a:t>
            </a:r>
            <a:r>
              <a:rPr lang="pt-BR" sz="2100" b="1" dirty="0" smtClean="0"/>
              <a:t>Sepúlveda Pertence</a:t>
            </a:r>
            <a:r>
              <a:rPr lang="pt-BR" sz="2100" dirty="0" smtClean="0"/>
              <a:t>, Tribunal Pleno – </a:t>
            </a:r>
            <a:r>
              <a:rPr lang="pt-BR" sz="2100" dirty="0" err="1" smtClean="0"/>
              <a:t>Julg</a:t>
            </a:r>
            <a:r>
              <a:rPr lang="pt-BR" sz="2100" dirty="0" smtClean="0"/>
              <a:t>.</a:t>
            </a:r>
            <a:r>
              <a:rPr lang="pt-BR" sz="2100" dirty="0"/>
              <a:t>  </a:t>
            </a:r>
            <a:r>
              <a:rPr lang="pt-BR" sz="2100" dirty="0" smtClean="0"/>
              <a:t>11/02/1999; </a:t>
            </a:r>
            <a:r>
              <a:rPr lang="pt-BR" sz="2100" b="1" dirty="0">
                <a:hlinkClick r:id="rId2"/>
              </a:rPr>
              <a:t>ADI 2.238-MC</a:t>
            </a:r>
            <a:r>
              <a:rPr lang="pt-BR" sz="2100" dirty="0"/>
              <a:t>, Rel. p/ o ac. Min. </a:t>
            </a:r>
            <a:r>
              <a:rPr lang="pt-BR" sz="2100" b="1" dirty="0"/>
              <a:t>Ayres Britto</a:t>
            </a:r>
            <a:r>
              <a:rPr lang="pt-BR" sz="2100" dirty="0"/>
              <a:t>, </a:t>
            </a:r>
            <a:r>
              <a:rPr lang="pt-BR" sz="2100" dirty="0" smtClean="0"/>
              <a:t>Plenário</a:t>
            </a:r>
            <a:r>
              <a:rPr lang="pt-BR" sz="2100" dirty="0"/>
              <a:t>, </a:t>
            </a:r>
            <a:r>
              <a:rPr lang="pt-BR" sz="2100" i="1" dirty="0"/>
              <a:t>DJE</a:t>
            </a:r>
            <a:r>
              <a:rPr lang="pt-BR" sz="2100" dirty="0"/>
              <a:t> de 12-9-2008</a:t>
            </a:r>
            <a:endParaRPr lang="pt-BR" sz="2100" dirty="0" smtClean="0"/>
          </a:p>
          <a:p>
            <a:pPr algn="just"/>
            <a:endParaRPr lang="pt-BR" sz="2100" b="1" dirty="0"/>
          </a:p>
          <a:p>
            <a:pPr algn="just"/>
            <a:r>
              <a:rPr lang="pt-BR" sz="2100" b="1" dirty="0" smtClean="0"/>
              <a:t>Competência ampla de julgamento, incluindo as empresas públicas e sociedades de economia mista: </a:t>
            </a:r>
            <a:r>
              <a:rPr lang="pt-BR" sz="2100" b="1" dirty="0">
                <a:hlinkClick r:id="rId3"/>
              </a:rPr>
              <a:t>MS 25.092</a:t>
            </a:r>
            <a:r>
              <a:rPr lang="pt-BR" sz="2100" dirty="0"/>
              <a:t>, Rel. Min. </a:t>
            </a:r>
            <a:r>
              <a:rPr lang="pt-BR" sz="2100" b="1" dirty="0"/>
              <a:t>Carlos Velloso</a:t>
            </a:r>
            <a:r>
              <a:rPr lang="pt-BR" sz="2100" dirty="0" smtClean="0"/>
              <a:t>, </a:t>
            </a:r>
            <a:r>
              <a:rPr lang="pt-BR" sz="2100" dirty="0"/>
              <a:t>Plenário, </a:t>
            </a:r>
            <a:r>
              <a:rPr lang="pt-BR" sz="2100" i="1" dirty="0"/>
              <a:t>DJ</a:t>
            </a:r>
            <a:r>
              <a:rPr lang="pt-BR" sz="2100" dirty="0"/>
              <a:t> de </a:t>
            </a:r>
            <a:r>
              <a:rPr lang="pt-BR" sz="2100" dirty="0" smtClean="0"/>
              <a:t>17-3-2006; </a:t>
            </a:r>
            <a:r>
              <a:rPr lang="pt-BR" sz="2100" b="1" u="sng" dirty="0" smtClean="0">
                <a:hlinkClick r:id="rId4"/>
              </a:rPr>
              <a:t>RE </a:t>
            </a:r>
            <a:r>
              <a:rPr lang="pt-BR" sz="2100" b="1" u="sng" dirty="0">
                <a:hlinkClick r:id="rId4"/>
              </a:rPr>
              <a:t>356.209-AgR</a:t>
            </a:r>
            <a:r>
              <a:rPr lang="pt-BR" sz="2100" dirty="0"/>
              <a:t>, Rel. Min. </a:t>
            </a:r>
            <a:r>
              <a:rPr lang="pt-BR" sz="2100" b="1" dirty="0"/>
              <a:t>Ellen Gracie</a:t>
            </a:r>
            <a:r>
              <a:rPr lang="pt-BR" sz="2100" dirty="0"/>
              <a:t>, </a:t>
            </a:r>
            <a:r>
              <a:rPr lang="pt-BR" sz="2100" dirty="0" smtClean="0"/>
              <a:t>Segunda Turma, </a:t>
            </a:r>
            <a:r>
              <a:rPr lang="pt-BR" sz="2100" i="1" dirty="0" smtClean="0"/>
              <a:t>DJE</a:t>
            </a:r>
            <a:r>
              <a:rPr lang="pt-BR" sz="2100" i="1" dirty="0"/>
              <a:t> </a:t>
            </a:r>
            <a:r>
              <a:rPr lang="pt-BR" sz="2100" dirty="0"/>
              <a:t>de 25-3-2011; </a:t>
            </a:r>
            <a:r>
              <a:rPr lang="pt-BR" sz="2100" b="1" dirty="0">
                <a:hlinkClick r:id="rId5"/>
              </a:rPr>
              <a:t>MS 26.117</a:t>
            </a:r>
            <a:r>
              <a:rPr lang="pt-BR" sz="2100" dirty="0"/>
              <a:t>, Rel. Min. </a:t>
            </a:r>
            <a:r>
              <a:rPr lang="pt-BR" sz="2100" b="1" dirty="0"/>
              <a:t>Eros Grau</a:t>
            </a:r>
            <a:r>
              <a:rPr lang="pt-BR" sz="2100" dirty="0"/>
              <a:t>, </a:t>
            </a:r>
            <a:r>
              <a:rPr lang="pt-BR" sz="2100" dirty="0" smtClean="0"/>
              <a:t>Plenário,</a:t>
            </a:r>
            <a:r>
              <a:rPr lang="pt-BR" sz="2100" dirty="0"/>
              <a:t> </a:t>
            </a:r>
            <a:r>
              <a:rPr lang="pt-BR" sz="2100" i="1" dirty="0"/>
              <a:t>DJE </a:t>
            </a:r>
            <a:r>
              <a:rPr lang="pt-BR" sz="2100" dirty="0"/>
              <a:t>de </a:t>
            </a:r>
            <a:r>
              <a:rPr lang="pt-BR" sz="2100" dirty="0" smtClean="0"/>
              <a:t>6-11-2009</a:t>
            </a:r>
          </a:p>
          <a:p>
            <a:pPr algn="just"/>
            <a:endParaRPr lang="pt-BR" sz="2100" dirty="0"/>
          </a:p>
          <a:p>
            <a:pPr algn="just"/>
            <a:r>
              <a:rPr lang="pt-BR" sz="2100" b="1" dirty="0" smtClean="0"/>
              <a:t>Teoria dos poderes implícitos (assegurar eficácia do julgamento)</a:t>
            </a:r>
            <a:r>
              <a:rPr lang="pt-BR" sz="2100" dirty="0" smtClean="0"/>
              <a:t>: </a:t>
            </a:r>
            <a:r>
              <a:rPr lang="pt-BR" sz="2100" b="1" dirty="0">
                <a:hlinkClick r:id="rId6"/>
              </a:rPr>
              <a:t>MS 24.510</a:t>
            </a:r>
            <a:r>
              <a:rPr lang="pt-BR" sz="2100" dirty="0"/>
              <a:t>, Rel. Min. </a:t>
            </a:r>
            <a:r>
              <a:rPr lang="pt-BR" sz="2100" b="1" dirty="0"/>
              <a:t>Ellen Gracie</a:t>
            </a:r>
            <a:r>
              <a:rPr lang="pt-BR" sz="2100" dirty="0"/>
              <a:t>, voto do Min</a:t>
            </a:r>
            <a:r>
              <a:rPr lang="pt-BR" sz="2100" dirty="0" smtClean="0"/>
              <a:t>. </a:t>
            </a:r>
            <a:r>
              <a:rPr lang="pt-BR" sz="2100" b="1" dirty="0" smtClean="0"/>
              <a:t>Celso </a:t>
            </a:r>
            <a:r>
              <a:rPr lang="pt-BR" sz="2100" b="1" dirty="0"/>
              <a:t>de Mello</a:t>
            </a:r>
            <a:r>
              <a:rPr lang="pt-BR" sz="2100" dirty="0"/>
              <a:t>, </a:t>
            </a:r>
            <a:r>
              <a:rPr lang="pt-BR" sz="2100" dirty="0" smtClean="0"/>
              <a:t>Plenário</a:t>
            </a:r>
            <a:r>
              <a:rPr lang="pt-BR" sz="2100" dirty="0"/>
              <a:t>,</a:t>
            </a:r>
            <a:r>
              <a:rPr lang="pt-BR" sz="2100" i="1" dirty="0"/>
              <a:t> DJ </a:t>
            </a:r>
            <a:r>
              <a:rPr lang="pt-BR" sz="2100" dirty="0"/>
              <a:t>de </a:t>
            </a:r>
            <a:r>
              <a:rPr lang="pt-BR" sz="2100" dirty="0" smtClean="0"/>
              <a:t>19-3-2004; </a:t>
            </a:r>
            <a:r>
              <a:rPr lang="pt-BR" sz="2100" b="1" dirty="0"/>
              <a:t>MS 32494 </a:t>
            </a:r>
            <a:r>
              <a:rPr lang="pt-BR" sz="2100" b="1" dirty="0" smtClean="0"/>
              <a:t>MC/DF </a:t>
            </a:r>
            <a:r>
              <a:rPr lang="pt-BR" sz="2100" b="1" dirty="0"/>
              <a:t>- </a:t>
            </a:r>
            <a:r>
              <a:rPr lang="pt-BR" sz="2100" b="1" dirty="0" err="1"/>
              <a:t>Rel</a:t>
            </a:r>
            <a:r>
              <a:rPr lang="pt-BR" sz="2100" b="1" dirty="0"/>
              <a:t>  Min. </a:t>
            </a:r>
            <a:r>
              <a:rPr lang="pt-BR" sz="2100" b="1" dirty="0"/>
              <a:t> Celso de Mello</a:t>
            </a:r>
            <a:r>
              <a:rPr lang="pt-BR" sz="2100" b="1" dirty="0" smtClean="0"/>
              <a:t> </a:t>
            </a:r>
            <a:r>
              <a:rPr lang="pt-BR" sz="2100" b="1" dirty="0"/>
              <a:t>- Julgamento: 11/11/2013</a:t>
            </a:r>
            <a:endParaRPr lang="pt-BR" sz="2100" dirty="0"/>
          </a:p>
        </p:txBody>
      </p:sp>
    </p:spTree>
    <p:extLst>
      <p:ext uri="{BB962C8B-B14F-4D97-AF65-F5344CB8AC3E}">
        <p14:creationId xmlns:p14="http://schemas.microsoft.com/office/powerpoint/2010/main" val="287482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145" y="836712"/>
            <a:ext cx="7097259" cy="541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23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Personalizada 1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475A8D"/>
      </a:accent5>
      <a:accent6>
        <a:srgbClr val="FFFF00"/>
      </a:accent6>
      <a:hlink>
        <a:srgbClr val="FF0000"/>
      </a:hlink>
      <a:folHlink>
        <a:srgbClr val="F88630"/>
      </a:folHlink>
    </a:clrScheme>
    <a:fontScheme name="Personalizada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2670</TotalTime>
  <Words>1337</Words>
  <Application>Microsoft Office PowerPoint</Application>
  <PresentationFormat>Apresentação na tela (4:3)</PresentationFormat>
  <Paragraphs>216</Paragraphs>
  <Slides>34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5" baseType="lpstr">
      <vt:lpstr>Solstício</vt:lpstr>
      <vt:lpstr>AS UNIDADES TÉCNICAS DO TRIBUNAL DE CONTAS</vt:lpstr>
      <vt:lpstr>Apresentação do PowerPoint</vt:lpstr>
      <vt:lpstr>PREMISSA 1</vt:lpstr>
      <vt:lpstr>CF/88 - Art. 70</vt:lpstr>
      <vt:lpstr>CF/88</vt:lpstr>
      <vt:lpstr>CONTROLE EXTERNO</vt:lpstr>
      <vt:lpstr>Apresentação do PowerPoint</vt:lpstr>
      <vt:lpstr>JURISDIÇÃO DE CONTAS - STF</vt:lpstr>
      <vt:lpstr>Apresentação do PowerPoint</vt:lpstr>
      <vt:lpstr>Apresentação do PowerPoint</vt:lpstr>
      <vt:lpstr>Apresentação do PowerPoint</vt:lpstr>
      <vt:lpstr>TRABALHO ESTANQUE - NÃO HÁ COMUNICAÇÃO -</vt:lpstr>
      <vt:lpstr>Apresentação do PowerPoint</vt:lpstr>
      <vt:lpstr>JURISDIÇÃO DE CONTAS</vt:lpstr>
      <vt:lpstr>PREMISSA 2</vt:lpstr>
      <vt:lpstr>PROCESSO DE CONTAS</vt:lpstr>
      <vt:lpstr>PROCESSO DE CONTAS</vt:lpstr>
      <vt:lpstr>Apresentação do PowerPoint</vt:lpstr>
      <vt:lpstr>Apresentação do PowerPoint</vt:lpstr>
      <vt:lpstr>Apresentação do PowerPoint</vt:lpstr>
      <vt:lpstr>UNIDADES TÉCNICAS SISTEMA CARDIOVASCULAR DO TC</vt:lpstr>
      <vt:lpstr>Apresentação do PowerPoint</vt:lpstr>
      <vt:lpstr>ANALISTAS DE CONTROLE EXTERNO</vt:lpstr>
      <vt:lpstr>ANALISTAS DE CONTROLE EXTERNO</vt:lpstr>
      <vt:lpstr>Apresentação do PowerPoint</vt:lpstr>
      <vt:lpstr>CONJUNTO JURÍDICO-NORMATIVO APLICÁVEL AO ANALISTA DE CONTROLE EXTERNO</vt:lpstr>
      <vt:lpstr>PERFIL, PRERROGATIVAS E DEVERES</vt:lpstr>
      <vt:lpstr>PERFIL, PRERROGATIVAS E DEVERES</vt:lpstr>
      <vt:lpstr>PERFIL, PRERROGATIVAS E DEVERES</vt:lpstr>
      <vt:lpstr>Apresentação do PowerPoint</vt:lpstr>
      <vt:lpstr>Apresentação do PowerPoint</vt:lpstr>
      <vt:lpstr>Apresentação do PowerPoint</vt:lpstr>
      <vt:lpstr>Apresentação do PowerPoint</vt:lpstr>
      <vt:lpstr>- Ó vida futura! Nós te criaremos.  Carlos Drummond de Andrade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 UNIDADES TÉCNICAS DO TRIBUNAL DE CONTAS</dc:title>
  <dc:creator>TCE</dc:creator>
  <cp:lastModifiedBy>TCE</cp:lastModifiedBy>
  <cp:revision>28</cp:revision>
  <dcterms:created xsi:type="dcterms:W3CDTF">2015-03-21T15:18:44Z</dcterms:created>
  <dcterms:modified xsi:type="dcterms:W3CDTF">2015-03-23T11:49:24Z</dcterms:modified>
</cp:coreProperties>
</file>