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sldIdLst>
    <p:sldId id="272" r:id="rId2"/>
    <p:sldId id="305" r:id="rId3"/>
    <p:sldId id="306" r:id="rId4"/>
    <p:sldId id="307" r:id="rId5"/>
    <p:sldId id="308" r:id="rId6"/>
    <p:sldId id="309" r:id="rId7"/>
    <p:sldId id="310" r:id="rId8"/>
    <p:sldId id="311" r:id="rId9"/>
    <p:sldId id="312" r:id="rId10"/>
    <p:sldId id="313" r:id="rId11"/>
    <p:sldId id="314" r:id="rId12"/>
    <p:sldId id="315" r:id="rId13"/>
    <p:sldId id="316" r:id="rId14"/>
    <p:sldId id="317" r:id="rId15"/>
    <p:sldId id="318" r:id="rId16"/>
    <p:sldId id="319" r:id="rId17"/>
    <p:sldId id="320" r:id="rId18"/>
    <p:sldId id="321" r:id="rId19"/>
    <p:sldId id="323" r:id="rId20"/>
    <p:sldId id="324" r:id="rId21"/>
    <p:sldId id="325" r:id="rId22"/>
    <p:sldId id="326" r:id="rId23"/>
    <p:sldId id="327" r:id="rId24"/>
    <p:sldId id="328" r:id="rId25"/>
    <p:sldId id="329" r:id="rId26"/>
    <p:sldId id="330" r:id="rId27"/>
    <p:sldId id="332" r:id="rId28"/>
    <p:sldId id="334" r:id="rId29"/>
    <p:sldId id="335" r:id="rId30"/>
    <p:sldId id="336" r:id="rId31"/>
    <p:sldId id="337" r:id="rId32"/>
    <p:sldId id="338" r:id="rId33"/>
    <p:sldId id="339" r:id="rId34"/>
    <p:sldId id="341" r:id="rId35"/>
    <p:sldId id="342" r:id="rId36"/>
    <p:sldId id="343" r:id="rId37"/>
    <p:sldId id="344" r:id="rId38"/>
    <p:sldId id="345" r:id="rId39"/>
    <p:sldId id="346" r:id="rId40"/>
    <p:sldId id="347" r:id="rId41"/>
    <p:sldId id="303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abiana Pavesi" initials="FP" lastIdx="1" clrIdx="0"/>
  <p:cmAuthor id="1" name="fpenedo" initials="f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75" d="100"/>
          <a:sy n="75" d="100"/>
        </p:scale>
        <p:origin x="-33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09-12-15T11:22:50.301" idx="1">
    <p:pos x="-254" y="-518"/>
    <p:text/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0-04-08T14:09:16.351" idx="1">
    <p:pos x="4842" y="317"/>
    <p:text>Alterar nome do produto</p:tex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69F88C-F634-44E1-A3BE-84EABD763E60}" type="datetimeFigureOut">
              <a:rPr lang="pt-BR" smtClean="0"/>
              <a:t>21/09/2018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9CC9B2-DA4A-4363-BC06-422F72B654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6556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1434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8BF314-4D4F-40C2-A369-69AB0FB3BEE8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pt-B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EBC3B53-A2FE-47C6-BABC-814D68389EDC}" type="slidenum">
              <a:rPr lang="pt-BR" sz="1200" smtClean="0">
                <a:latin typeface="Times New Roman" charset="0"/>
              </a:rPr>
              <a:pPr/>
              <a:t>39</a:t>
            </a:fld>
            <a:endParaRPr lang="pt-BR" sz="1200" smtClean="0">
              <a:latin typeface="Times New Roman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4413" cy="3429000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smtClean="0">
                <a:latin typeface="Times New Roman" charset="0"/>
                <a:ea typeface="ＭＳ Ｐゴシック" charset="-128"/>
              </a:rPr>
              <a:t>Ressaltar que o embora o dinheiro seja importante é necessário frisar que os valores garantem a continuidade do sucesso não só financeiro.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C2C001-E7F6-4CE8-B948-AA028BFAA54E}" type="slidenum">
              <a:rPr lang="pt-BR" smtClean="0"/>
              <a:pPr>
                <a:defRPr/>
              </a:pPr>
              <a:t>41</a:t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 New Roman" charset="0"/>
              <a:ea typeface="ＭＳ Ｐゴシック" charset="-128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C165022D-4CDC-4930-815E-85986D698F16}" type="slidenum">
              <a:rPr lang="pt-BR" sz="1200" smtClean="0">
                <a:latin typeface="Times New Roman" charset="0"/>
              </a:rPr>
              <a:pPr/>
              <a:t>2</a:t>
            </a:fld>
            <a:endParaRPr lang="pt-BR" sz="1200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DBE7C41-5BBC-40B8-9A73-9E11F33B53C3}" type="slidenum">
              <a:rPr lang="pt-BR" sz="1200" smtClean="0">
                <a:latin typeface="Times New Roman" charset="0"/>
              </a:rPr>
              <a:pPr/>
              <a:t>3</a:t>
            </a:fld>
            <a:endParaRPr lang="pt-BR" sz="1200" smtClean="0">
              <a:latin typeface="Times New Roman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 New Roman" charset="0"/>
              <a:ea typeface="ＭＳ Ｐゴシック" charset="-128"/>
            </a:endParaRPr>
          </a:p>
        </p:txBody>
      </p:sp>
      <p:sp>
        <p:nvSpPr>
          <p:cNvPr id="49156" name="Slide Number Placeholder 3"/>
          <p:cNvSpPr txBox="1">
            <a:spLocks noGrp="1"/>
          </p:cNvSpPr>
          <p:nvPr/>
        </p:nvSpPr>
        <p:spPr bwMode="auto">
          <a:xfrm>
            <a:off x="3884454" y="8684899"/>
            <a:ext cx="2971909" cy="457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9AAF1DC5-DB6B-4D29-915D-B99639D393D5}" type="slidenum">
              <a:rPr lang="pt-BR" sz="1200">
                <a:latin typeface="Times New Roman" charset="0"/>
              </a:rPr>
              <a:pPr algn="r"/>
              <a:t>5</a:t>
            </a:fld>
            <a:endParaRPr lang="pt-BR" sz="12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 txBox="1">
            <a:spLocks noGrp="1" noChangeArrowheads="1"/>
          </p:cNvSpPr>
          <p:nvPr/>
        </p:nvSpPr>
        <p:spPr bwMode="auto">
          <a:xfrm>
            <a:off x="3884454" y="8684899"/>
            <a:ext cx="2971909" cy="457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2A0BCC71-316F-4D78-BB26-CE4A0B58FB67}" type="slidenum">
              <a:rPr lang="pt-BR" sz="1200">
                <a:latin typeface="Times New Roman" charset="0"/>
              </a:rPr>
              <a:pPr algn="r"/>
              <a:t>10</a:t>
            </a:fld>
            <a:endParaRPr lang="pt-BR" sz="1200">
              <a:latin typeface="Times New Roman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5D93720F-3B50-4F4A-97BE-027FC8552310}" type="slidenum">
              <a:rPr lang="pt-BR" sz="1200" smtClean="0">
                <a:latin typeface="Times New Roman" charset="0"/>
              </a:rPr>
              <a:pPr/>
              <a:t>28</a:t>
            </a:fld>
            <a:endParaRPr lang="pt-BR" sz="1200" smtClean="0">
              <a:latin typeface="Times New Roman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6671" y="685728"/>
            <a:ext cx="5123021" cy="3428634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smtClean="0">
                <a:latin typeface="Times New Roman" charset="0"/>
                <a:ea typeface="ＭＳ Ｐゴシック" charset="-128"/>
              </a:rPr>
              <a:t>Exemplo de como funcionam os juros, e explorar o anúncio mercadológico.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8A16A5A1-916D-4F76-A1AE-E30555B5A591}" type="slidenum">
              <a:rPr lang="pt-BR" sz="1200" smtClean="0">
                <a:latin typeface="Times New Roman" charset="0"/>
              </a:rPr>
              <a:pPr/>
              <a:t>32</a:t>
            </a:fld>
            <a:endParaRPr lang="pt-BR" sz="1200" smtClean="0">
              <a:latin typeface="Times New Roman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smtClean="0">
                <a:latin typeface="Times New Roman" charset="0"/>
                <a:ea typeface="ＭＳ Ｐゴシック" charset="-128"/>
              </a:rPr>
              <a:t>O instrutor deve explicar quando uma dívida prescreve.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580715AD-F1CC-4C4A-8A08-02954C62B605}" type="slidenum">
              <a:rPr lang="pt-BR" sz="1200" smtClean="0">
                <a:latin typeface="Times New Roman" charset="0"/>
              </a:rPr>
              <a:pPr/>
              <a:t>34</a:t>
            </a:fld>
            <a:endParaRPr lang="pt-BR" sz="1200" smtClean="0">
              <a:latin typeface="Times New Roman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latin typeface="Times New Roman" charset="0"/>
                <a:ea typeface="ＭＳ Ｐゴシック" charset="-128"/>
              </a:rPr>
              <a:t>Só para cartilha!</a:t>
            </a:r>
            <a:endParaRPr lang="pt-BR" smtClean="0">
              <a:latin typeface="Times New Roman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5E9617F-6726-4C47-9E10-FA3B22304522}" type="slidenum">
              <a:rPr lang="pt-BR" sz="1200" smtClean="0">
                <a:latin typeface="Times New Roman" charset="0"/>
              </a:rPr>
              <a:pPr/>
              <a:t>35</a:t>
            </a:fld>
            <a:endParaRPr lang="pt-BR" sz="1200" smtClean="0">
              <a:latin typeface="Times New Roman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latin typeface="Times New Roman" charset="0"/>
                <a:ea typeface="ＭＳ Ｐゴシック" charset="-128"/>
              </a:rPr>
              <a:t>Só para cartilha!</a:t>
            </a:r>
            <a:endParaRPr lang="pt-BR" smtClean="0">
              <a:latin typeface="Times New Roman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21.09.2018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7640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21.09.2018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5235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21.09.2018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36936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21.09.2018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70953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21.09.2018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55174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21.09.2018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95367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21.09.2018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44191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21.09.2018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80305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21.09.2018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84107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983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641521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21.09.2018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2971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21.09.2018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2344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21.09.2018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725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21.09.2018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9341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21.09.2018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6702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21.09.2018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4138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21.09.2018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5873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21.09.2018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2173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0E51C7C-CEA3-4CAA-BE4B-344879E7C377}" type="datetimeFigureOut">
              <a:rPr lang="de-DE" smtClean="0"/>
              <a:t>21.09.2018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xmlns="" id="{4E146404-CF50-40EC-A47C-5363AFB5AA45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231" y="20308"/>
            <a:ext cx="2131769" cy="1330984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xmlns="" id="{8400BFD7-4535-416A-A242-8119693ADD48}"/>
              </a:ext>
            </a:extLst>
          </p:cNvPr>
          <p:cNvSpPr/>
          <p:nvPr userDrawn="1"/>
        </p:nvSpPr>
        <p:spPr>
          <a:xfrm>
            <a:off x="4728171" y="6340475"/>
            <a:ext cx="247189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000" b="1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www.valorimex.com</a:t>
            </a:r>
          </a:p>
        </p:txBody>
      </p:sp>
    </p:spTree>
    <p:extLst>
      <p:ext uri="{BB962C8B-B14F-4D97-AF65-F5344CB8AC3E}">
        <p14:creationId xmlns:p14="http://schemas.microsoft.com/office/powerpoint/2010/main" val="1564392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alorimex.com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w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ítulo 1"/>
          <p:cNvSpPr>
            <a:spLocks noGrp="1"/>
          </p:cNvSpPr>
          <p:nvPr>
            <p:ph type="ctrTitle"/>
          </p:nvPr>
        </p:nvSpPr>
        <p:spPr>
          <a:xfrm>
            <a:off x="2928401" y="1638300"/>
            <a:ext cx="8574622" cy="2065867"/>
          </a:xfrm>
          <a:ln>
            <a:headEnd/>
            <a:tailEnd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dirty="0" smtClean="0"/>
              <a:t>Administre o seu dinheiro de forma consciente</a:t>
            </a:r>
          </a:p>
        </p:txBody>
      </p:sp>
      <p:sp>
        <p:nvSpPr>
          <p:cNvPr id="5123" name="Subtítulo 2"/>
          <p:cNvSpPr>
            <a:spLocks noGrp="1"/>
          </p:cNvSpPr>
          <p:nvPr>
            <p:ph type="subTitle" idx="1"/>
          </p:nvPr>
        </p:nvSpPr>
        <p:spPr>
          <a:xfrm>
            <a:off x="4914900" y="4508501"/>
            <a:ext cx="6269567" cy="134937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R="0" eaLnBrk="1" hangingPunct="1">
              <a:buFont typeface="Arial" charset="0"/>
              <a:buNone/>
            </a:pPr>
            <a:endParaRPr lang="pt-BR" dirty="0" smtClean="0"/>
          </a:p>
          <a:p>
            <a:pPr marR="0" eaLnBrk="1" hangingPunct="1">
              <a:buFont typeface="Arial" charset="0"/>
              <a:buNone/>
            </a:pPr>
            <a:r>
              <a:rPr lang="pt-BR" sz="3100" dirty="0" smtClean="0"/>
              <a:t>Palestrante: Ildefonso Camargo Jr.</a:t>
            </a:r>
          </a:p>
          <a:p>
            <a:pPr marR="0" eaLnBrk="1" hangingPunct="1">
              <a:buFont typeface="Arial" charset="0"/>
              <a:buNone/>
            </a:pPr>
            <a:r>
              <a:rPr lang="pt-BR" sz="3100" dirty="0" smtClean="0"/>
              <a:t>Economista</a:t>
            </a:r>
          </a:p>
        </p:txBody>
      </p:sp>
    </p:spTree>
    <p:extLst>
      <p:ext uri="{BB962C8B-B14F-4D97-AF65-F5344CB8AC3E}">
        <p14:creationId xmlns:p14="http://schemas.microsoft.com/office/powerpoint/2010/main" val="2312480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8" descr="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1320800"/>
            <a:ext cx="4165600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511300" y="1168400"/>
            <a:ext cx="6210300" cy="375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</a:pPr>
            <a:r>
              <a:rPr lang="pt-BR" sz="2000" b="1" dirty="0" smtClean="0">
                <a:latin typeface="Arial" charset="0"/>
                <a:ea typeface="ＭＳ Ｐゴシック" charset="-128"/>
              </a:rPr>
              <a:t> Desejos e necessidades variam de pessoa para pessoa; </a:t>
            </a:r>
          </a:p>
          <a:p>
            <a:pPr marL="0" indent="0">
              <a:lnSpc>
                <a:spcPct val="90000"/>
              </a:lnSpc>
            </a:pPr>
            <a:endParaRPr lang="pt-BR" sz="2000" b="1" dirty="0" smtClean="0">
              <a:latin typeface="Arial" charset="0"/>
              <a:ea typeface="ＭＳ Ｐゴシック" charset="-128"/>
            </a:endParaRPr>
          </a:p>
          <a:p>
            <a:pPr marL="0" indent="0">
              <a:lnSpc>
                <a:spcPct val="90000"/>
              </a:lnSpc>
            </a:pPr>
            <a:r>
              <a:rPr lang="pt-BR" sz="2000" b="1" dirty="0" smtClean="0">
                <a:latin typeface="Arial" charset="0"/>
                <a:ea typeface="ＭＳ Ｐゴシック" charset="-128"/>
              </a:rPr>
              <a:t> O indispensável para uns pode ser dispensável para outros;</a:t>
            </a:r>
          </a:p>
          <a:p>
            <a:pPr marL="0" indent="0">
              <a:lnSpc>
                <a:spcPct val="90000"/>
              </a:lnSpc>
            </a:pPr>
            <a:endParaRPr lang="pt-BR" sz="2000" b="1" dirty="0" smtClean="0">
              <a:latin typeface="Arial" charset="0"/>
              <a:ea typeface="ＭＳ Ｐゴシック" charset="-128"/>
            </a:endParaRPr>
          </a:p>
          <a:p>
            <a:pPr marL="0" indent="0">
              <a:lnSpc>
                <a:spcPct val="90000"/>
              </a:lnSpc>
            </a:pPr>
            <a:r>
              <a:rPr lang="pt-BR" sz="2000" b="1" dirty="0" smtClean="0">
                <a:latin typeface="Arial" charset="0"/>
                <a:ea typeface="ＭＳ Ｐゴシック" charset="-128"/>
              </a:rPr>
              <a:t> A tend</a:t>
            </a:r>
            <a:r>
              <a:rPr lang="pt-BR" altLang="ja-JP" sz="2000" b="1" dirty="0" smtClean="0">
                <a:latin typeface="Arial" charset="0"/>
                <a:ea typeface="ＭＳ Ｐゴシック" charset="-128"/>
              </a:rPr>
              <a:t>ência</a:t>
            </a:r>
            <a:r>
              <a:rPr lang="pt-BR" sz="2000" b="1" dirty="0" smtClean="0">
                <a:latin typeface="Arial" charset="0"/>
                <a:ea typeface="ＭＳ Ｐゴシック" charset="-128"/>
              </a:rPr>
              <a:t> </a:t>
            </a:r>
            <a:r>
              <a:rPr lang="pt-BR" altLang="ja-JP" sz="2000" b="1" dirty="0" smtClean="0">
                <a:latin typeface="Arial" charset="0"/>
                <a:ea typeface="ＭＳ Ｐゴシック" charset="-128"/>
              </a:rPr>
              <a:t>à compra</a:t>
            </a:r>
            <a:r>
              <a:rPr lang="pt-BR" sz="2000" b="1" dirty="0" smtClean="0">
                <a:latin typeface="Arial" charset="0"/>
                <a:ea typeface="ＭＳ Ｐゴシック" charset="-128"/>
              </a:rPr>
              <a:t> est</a:t>
            </a:r>
            <a:r>
              <a:rPr lang="pt-BR" altLang="ja-JP" sz="2000" b="1" dirty="0" smtClean="0">
                <a:latin typeface="Arial" charset="0"/>
                <a:ea typeface="ＭＳ Ｐゴシック" charset="-128"/>
              </a:rPr>
              <a:t>á relacionada com a personalidade de cada pessoa, com suas necessidades, objetivos e desejos.</a:t>
            </a:r>
            <a:r>
              <a:rPr lang="pt-BR" sz="2500" b="1" dirty="0" smtClean="0">
                <a:latin typeface="Arial" charset="0"/>
                <a:ea typeface="ＭＳ Ｐゴシック" charset="-128"/>
              </a:rPr>
              <a:t> </a:t>
            </a:r>
          </a:p>
          <a:p>
            <a:pPr marL="0" indent="0">
              <a:lnSpc>
                <a:spcPct val="90000"/>
              </a:lnSpc>
            </a:pPr>
            <a:endParaRPr lang="pt-BR" sz="2500" b="1" dirty="0" smtClean="0">
              <a:latin typeface="Arial" charset="0"/>
              <a:ea typeface="ＭＳ Ｐゴシック" charset="-128"/>
            </a:endParaRPr>
          </a:p>
        </p:txBody>
      </p:sp>
      <p:sp>
        <p:nvSpPr>
          <p:cNvPr id="27652" name="Rectangle 10"/>
          <p:cNvSpPr>
            <a:spLocks noChangeArrowheads="1"/>
          </p:cNvSpPr>
          <p:nvPr/>
        </p:nvSpPr>
        <p:spPr bwMode="auto">
          <a:xfrm>
            <a:off x="2146300" y="5105400"/>
            <a:ext cx="5283200" cy="609600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  <a:effectLst>
            <a:outerShdw blurRad="63500" dir="13500000" kx="2700000" rotWithShape="0">
              <a:srgbClr val="000000">
                <a:alpha val="15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</a:rPr>
              <a:t>SER </a:t>
            </a:r>
            <a:r>
              <a:rPr lang="en-US" sz="2400" b="1" i="1" dirty="0">
                <a:solidFill>
                  <a:schemeClr val="bg1"/>
                </a:solidFill>
              </a:rPr>
              <a:t>versus</a:t>
            </a:r>
            <a:r>
              <a:rPr lang="en-US" sz="2400" b="1" dirty="0">
                <a:solidFill>
                  <a:schemeClr val="bg1"/>
                </a:solidFill>
              </a:rPr>
              <a:t> TER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10245" name="Rectangle 2"/>
          <p:cNvSpPr txBox="1">
            <a:spLocks noChangeArrowheads="1"/>
          </p:cNvSpPr>
          <p:nvPr/>
        </p:nvSpPr>
        <p:spPr bwMode="auto">
          <a:xfrm>
            <a:off x="1562100" y="381000"/>
            <a:ext cx="82423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pt-BR" sz="3500" b="1" dirty="0">
                <a:solidFill>
                  <a:srgbClr val="3366FF"/>
                </a:solidFill>
              </a:rPr>
              <a:t>Fatores que impulsionam o consumo</a:t>
            </a:r>
            <a:endParaRPr lang="es-ES_tradnl" sz="3500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69448"/>
      </p:ext>
    </p:extLst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86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uild="p" animBg="1"/>
      <p:bldP spid="2765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3" descr="1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619250"/>
            <a:ext cx="3530600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2667001" y="1371600"/>
            <a:ext cx="24381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pt-BR" sz="2400" b="1" dirty="0">
                <a:solidFill>
                  <a:srgbClr val="FF0000"/>
                </a:solidFill>
              </a:rPr>
              <a:t>COMPARAÇÃO</a:t>
            </a:r>
            <a:endParaRPr lang="pt-BR" sz="2400" dirty="0">
              <a:solidFill>
                <a:srgbClr val="FF0000"/>
              </a:solidFill>
            </a:endParaRPr>
          </a:p>
        </p:txBody>
      </p: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2854326" y="1905000"/>
            <a:ext cx="213647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pt-BR" sz="2400" b="1" dirty="0"/>
              <a:t>Vizinhos</a:t>
            </a:r>
            <a:r>
              <a:rPr lang="pt-BR" sz="2400" dirty="0">
                <a:latin typeface="Times New Roman" charset="0"/>
              </a:rPr>
              <a:t> </a:t>
            </a:r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3288876" y="5422900"/>
            <a:ext cx="13131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pt-BR" sz="2400" b="1" dirty="0">
                <a:solidFill>
                  <a:srgbClr val="000000"/>
                </a:solidFill>
              </a:rPr>
              <a:t>Amigos</a:t>
            </a:r>
            <a:endParaRPr lang="pt-BR" sz="2400" dirty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7" name="Text Box 5"/>
          <p:cNvSpPr txBox="1">
            <a:spLocks noChangeArrowheads="1"/>
          </p:cNvSpPr>
          <p:nvPr/>
        </p:nvSpPr>
        <p:spPr bwMode="auto">
          <a:xfrm rot="-5400000">
            <a:off x="875572" y="3674417"/>
            <a:ext cx="12121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pt-BR" sz="2400" b="1" dirty="0">
                <a:solidFill>
                  <a:srgbClr val="000000"/>
                </a:solidFill>
              </a:rPr>
              <a:t>Chefes</a:t>
            </a:r>
            <a:endParaRPr lang="pt-BR" sz="2400" b="1" dirty="0">
              <a:solidFill>
                <a:srgbClr val="000000"/>
              </a:solidFill>
              <a:latin typeface="Century Gothic" charset="0"/>
            </a:endParaRPr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 rot="5400000">
            <a:off x="5553932" y="3621236"/>
            <a:ext cx="14863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pt-BR" sz="2400" b="1" dirty="0">
                <a:solidFill>
                  <a:srgbClr val="000000"/>
                </a:solidFill>
              </a:rPr>
              <a:t>Parentes</a:t>
            </a:r>
          </a:p>
        </p:txBody>
      </p: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7721601" y="1371600"/>
            <a:ext cx="23868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pt-BR" sz="2400" b="1">
                <a:solidFill>
                  <a:srgbClr val="FF0000"/>
                </a:solidFill>
              </a:rPr>
              <a:t>PROPAGANDA</a:t>
            </a:r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7010400" y="4972050"/>
            <a:ext cx="489585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sz="2400" b="1">
                <a:solidFill>
                  <a:srgbClr val="000000"/>
                </a:solidFill>
              </a:rPr>
              <a:t>Estimula desejos</a:t>
            </a:r>
          </a:p>
          <a:p>
            <a:pPr algn="ctr"/>
            <a:r>
              <a:rPr lang="pt-BR" sz="2400" b="1">
                <a:solidFill>
                  <a:srgbClr val="000000"/>
                </a:solidFill>
              </a:rPr>
              <a:t>Cria ilusões</a:t>
            </a:r>
          </a:p>
          <a:p>
            <a:pPr algn="ctr"/>
            <a:r>
              <a:rPr lang="pt-BR" sz="2400" b="1">
                <a:solidFill>
                  <a:srgbClr val="000000"/>
                </a:solidFill>
              </a:rPr>
              <a:t>Estimula o consumo</a:t>
            </a:r>
            <a:endParaRPr lang="pt-BR" sz="2400">
              <a:solidFill>
                <a:srgbClr val="000000"/>
              </a:solidFill>
              <a:latin typeface="Times New Roman" charset="0"/>
            </a:endParaRPr>
          </a:p>
          <a:p>
            <a:pPr algn="ctr"/>
            <a:endParaRPr lang="pt-BR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1" name="Text Box 20"/>
          <p:cNvSpPr txBox="1">
            <a:spLocks noChangeArrowheads="1"/>
          </p:cNvSpPr>
          <p:nvPr/>
        </p:nvSpPr>
        <p:spPr bwMode="auto">
          <a:xfrm>
            <a:off x="5181601" y="457200"/>
            <a:ext cx="184996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pt-BR" sz="3200" b="1" dirty="0">
                <a:solidFill>
                  <a:srgbClr val="3366FF"/>
                </a:solidFill>
              </a:rPr>
              <a:t>Evitar</a:t>
            </a:r>
            <a:endParaRPr lang="pt-BR" sz="3200" dirty="0">
              <a:solidFill>
                <a:srgbClr val="3366FF"/>
              </a:solidFill>
            </a:endParaRPr>
          </a:p>
        </p:txBody>
      </p:sp>
      <p:sp>
        <p:nvSpPr>
          <p:cNvPr id="32" name="Quad Arrow 31"/>
          <p:cNvSpPr/>
          <p:nvPr/>
        </p:nvSpPr>
        <p:spPr bwMode="auto">
          <a:xfrm>
            <a:off x="1825626" y="2438400"/>
            <a:ext cx="4222749" cy="2895600"/>
          </a:xfrm>
          <a:prstGeom prst="quadArrow">
            <a:avLst/>
          </a:prstGeom>
          <a:solidFill>
            <a:srgbClr val="FF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18000000"/>
            </a:lightRig>
          </a:scene3d>
          <a:sp3d>
            <a:bevelT w="165100" prst="coolSlant"/>
          </a:sp3d>
        </p:spPr>
        <p:txBody>
          <a:bodyPr/>
          <a:lstStyle/>
          <a:p>
            <a:pPr algn="ctr">
              <a:defRPr/>
            </a:pPr>
            <a:r>
              <a:rPr lang="pt-BR" sz="2700" b="1">
                <a:solidFill>
                  <a:srgbClr val="FFFF00"/>
                </a:solidFill>
              </a:rPr>
              <a:t>COMPETIÇÃO</a:t>
            </a:r>
            <a:endParaRPr lang="pt-BR" sz="27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2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utoUpdateAnimBg="0"/>
      <p:bldP spid="26" grpId="0" autoUpdateAnimBg="0"/>
      <p:bldP spid="27" grpId="0" autoUpdateAnimBg="0"/>
      <p:bldP spid="28" grpId="0" autoUpdateAnimBg="0"/>
      <p:bldP spid="29" grpId="0"/>
      <p:bldP spid="30" grpId="0" autoUpdateAnimBg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7" descr="3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79438"/>
            <a:ext cx="8128000" cy="483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609600" y="5029200"/>
            <a:ext cx="11074400" cy="990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 marL="0" indent="0" algn="ctr">
              <a:buFontTx/>
              <a:buNone/>
            </a:pPr>
            <a:r>
              <a:rPr lang="en-US" sz="2000" b="1" smtClean="0">
                <a:latin typeface="Arial" charset="0"/>
                <a:ea typeface="ＭＳ Ｐゴシック" charset="-128"/>
              </a:rPr>
              <a:t>Segundo o IBGE (Instituto Brasileiro de Geografia e Estatística),</a:t>
            </a:r>
          </a:p>
          <a:p>
            <a:pPr marL="0" indent="0" algn="ctr">
              <a:buFontTx/>
              <a:buNone/>
            </a:pPr>
            <a:r>
              <a:rPr lang="en-US" sz="2000" b="1" smtClean="0">
                <a:latin typeface="Arial" charset="0"/>
                <a:ea typeface="ＭＳ Ｐゴシック" charset="-128"/>
              </a:rPr>
              <a:t>  85% das famílias brasileiras gastam mais </a:t>
            </a:r>
          </a:p>
          <a:p>
            <a:pPr marL="0" indent="0" algn="ctr">
              <a:buFontTx/>
              <a:buNone/>
            </a:pPr>
            <a:r>
              <a:rPr lang="en-US" sz="2000" b="1" smtClean="0">
                <a:latin typeface="Arial" charset="0"/>
                <a:ea typeface="ＭＳ Ｐゴシック" charset="-128"/>
              </a:rPr>
              <a:t>do que ganham todos os meses.</a:t>
            </a:r>
          </a:p>
          <a:p>
            <a:pPr marL="0" indent="0" algn="ctr">
              <a:buFontTx/>
              <a:buNone/>
            </a:pPr>
            <a:endParaRPr lang="en-US" sz="2000" b="1" smtClean="0">
              <a:latin typeface="Arial" charset="0"/>
              <a:ea typeface="ＭＳ Ｐゴシック" charset="-128"/>
            </a:endParaRPr>
          </a:p>
        </p:txBody>
      </p:sp>
      <p:sp>
        <p:nvSpPr>
          <p:cNvPr id="12292" name="Text Box 10"/>
          <p:cNvSpPr txBox="1">
            <a:spLocks noChangeArrowheads="1"/>
          </p:cNvSpPr>
          <p:nvPr/>
        </p:nvSpPr>
        <p:spPr bwMode="auto">
          <a:xfrm>
            <a:off x="0" y="381001"/>
            <a:ext cx="1219200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pt-BR" sz="3500" b="1">
                <a:solidFill>
                  <a:srgbClr val="3366FF"/>
                </a:solidFill>
              </a:rPr>
              <a:t>Curiosidade...</a:t>
            </a:r>
            <a:endParaRPr lang="pt-BR" sz="350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67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3" descr="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85801"/>
            <a:ext cx="6096000" cy="531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624418" y="1341438"/>
            <a:ext cx="2110316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1800">
                <a:latin typeface="Verdana" charset="0"/>
              </a:rPr>
              <a:t>                                                 </a:t>
            </a:r>
          </a:p>
        </p:txBody>
      </p:sp>
      <p:sp>
        <p:nvSpPr>
          <p:cNvPr id="132101" name="Text Box 5"/>
          <p:cNvSpPr txBox="1">
            <a:spLocks noChangeArrowheads="1"/>
          </p:cNvSpPr>
          <p:nvPr/>
        </p:nvSpPr>
        <p:spPr bwMode="auto">
          <a:xfrm>
            <a:off x="1" y="4572000"/>
            <a:ext cx="6117167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pt-BR" sz="2800"/>
              <a:t>Podem-se verificar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pt-BR" sz="2800"/>
              <a:t>três situações:</a:t>
            </a:r>
          </a:p>
        </p:txBody>
      </p:sp>
      <p:sp>
        <p:nvSpPr>
          <p:cNvPr id="13317" name="Text Box 9"/>
          <p:cNvSpPr txBox="1">
            <a:spLocks noChangeArrowheads="1"/>
          </p:cNvSpPr>
          <p:nvPr/>
        </p:nvSpPr>
        <p:spPr bwMode="auto">
          <a:xfrm>
            <a:off x="0" y="381001"/>
            <a:ext cx="1219200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pt-BR" sz="3500" b="1">
                <a:solidFill>
                  <a:srgbClr val="3366FF"/>
                </a:solidFill>
              </a:rPr>
              <a:t>Comparando... </a:t>
            </a:r>
          </a:p>
        </p:txBody>
      </p:sp>
      <p:sp>
        <p:nvSpPr>
          <p:cNvPr id="32774" name="Text Box 9"/>
          <p:cNvSpPr txBox="1">
            <a:spLocks noChangeArrowheads="1"/>
          </p:cNvSpPr>
          <p:nvPr/>
        </p:nvSpPr>
        <p:spPr bwMode="auto">
          <a:xfrm>
            <a:off x="406400" y="1676401"/>
            <a:ext cx="56896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pt-BR" sz="3500" b="1">
                <a:solidFill>
                  <a:srgbClr val="FF9900"/>
                </a:solidFill>
              </a:rPr>
              <a:t>DESPESAS REAIS</a:t>
            </a:r>
          </a:p>
          <a:p>
            <a:pPr algn="ctr"/>
            <a:endParaRPr lang="pt-BR" sz="3500" b="1">
              <a:solidFill>
                <a:srgbClr val="FF9900"/>
              </a:solidFill>
            </a:endParaRPr>
          </a:p>
        </p:txBody>
      </p:sp>
      <p:sp>
        <p:nvSpPr>
          <p:cNvPr id="32775" name="TextBox 7"/>
          <p:cNvSpPr txBox="1">
            <a:spLocks noChangeArrowheads="1"/>
          </p:cNvSpPr>
          <p:nvPr/>
        </p:nvSpPr>
        <p:spPr bwMode="auto">
          <a:xfrm>
            <a:off x="2743200" y="2362201"/>
            <a:ext cx="1016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pt-BR" sz="6000" b="1"/>
              <a:t>X</a:t>
            </a:r>
            <a:endParaRPr lang="en-US" sz="6000"/>
          </a:p>
        </p:txBody>
      </p:sp>
      <p:sp>
        <p:nvSpPr>
          <p:cNvPr id="32776" name="Text Box 9"/>
          <p:cNvSpPr txBox="1">
            <a:spLocks noChangeArrowheads="1"/>
          </p:cNvSpPr>
          <p:nvPr/>
        </p:nvSpPr>
        <p:spPr bwMode="auto">
          <a:xfrm>
            <a:off x="414867" y="3581401"/>
            <a:ext cx="568960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pt-BR" sz="3500" b="1">
                <a:solidFill>
                  <a:srgbClr val="008000"/>
                </a:solidFill>
              </a:rPr>
              <a:t>ORÇAMENTO</a:t>
            </a:r>
          </a:p>
        </p:txBody>
      </p:sp>
    </p:spTree>
    <p:extLst>
      <p:ext uri="{BB962C8B-B14F-4D97-AF65-F5344CB8AC3E}">
        <p14:creationId xmlns:p14="http://schemas.microsoft.com/office/powerpoint/2010/main" val="136571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2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01" grpId="0"/>
      <p:bldP spid="32774" grpId="0"/>
      <p:bldP spid="32775" grpId="0"/>
      <p:bldP spid="3277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fundo3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0" y="1524000"/>
            <a:ext cx="12192000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pt-BR" sz="6000" b="1">
                <a:solidFill>
                  <a:srgbClr val="C8FF37"/>
                </a:solidFill>
              </a:rPr>
              <a:t>1ª</a:t>
            </a:r>
            <a:r>
              <a:rPr lang="pt-BR" sz="3000" b="1">
                <a:solidFill>
                  <a:srgbClr val="C8FF37"/>
                </a:solidFill>
              </a:rPr>
              <a:t> </a:t>
            </a:r>
          </a:p>
          <a:p>
            <a:pPr algn="ctr" eaLnBrk="1" hangingPunct="1"/>
            <a:r>
              <a:rPr lang="pt-BR" sz="3000" b="1">
                <a:solidFill>
                  <a:srgbClr val="C8FF37"/>
                </a:solidFill>
              </a:rPr>
              <a:t>GANHOS SUPERIORES </a:t>
            </a:r>
          </a:p>
          <a:p>
            <a:pPr algn="ctr" eaLnBrk="1" hangingPunct="1"/>
            <a:r>
              <a:rPr lang="pt-BR" sz="3000" b="1">
                <a:solidFill>
                  <a:srgbClr val="C8FF37"/>
                </a:solidFill>
              </a:rPr>
              <a:t>AOS GASTOS</a:t>
            </a:r>
          </a:p>
          <a:p>
            <a:pPr algn="ctr" eaLnBrk="1" hangingPunct="1"/>
            <a:endParaRPr lang="pt-BR" sz="1800"/>
          </a:p>
          <a:p>
            <a:pPr algn="ctr" eaLnBrk="1" hangingPunct="1"/>
            <a:endParaRPr lang="pt-BR" sz="180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24000" y="4244976"/>
            <a:ext cx="9245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pt-BR">
                <a:solidFill>
                  <a:schemeClr val="bg1"/>
                </a:solidFill>
              </a:rPr>
              <a:t>Esta situação possibilita ao cidadão </a:t>
            </a:r>
          </a:p>
          <a:p>
            <a:pPr algn="ctr" eaLnBrk="1" hangingPunct="1"/>
            <a:r>
              <a:rPr lang="pt-BR">
                <a:solidFill>
                  <a:schemeClr val="bg1"/>
                </a:solidFill>
              </a:rPr>
              <a:t>dispor de reserva financeira.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279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3" descr="fundo4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2"/>
          <p:cNvSpPr txBox="1">
            <a:spLocks noChangeArrowheads="1"/>
          </p:cNvSpPr>
          <p:nvPr/>
        </p:nvSpPr>
        <p:spPr bwMode="auto">
          <a:xfrm>
            <a:off x="2544234" y="602138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pt-BR" sz="1800">
              <a:latin typeface="Verdana" charset="0"/>
            </a:endParaRPr>
          </a:p>
        </p:txBody>
      </p:sp>
      <p:sp>
        <p:nvSpPr>
          <p:cNvPr id="15364" name="Text Box 5"/>
          <p:cNvSpPr txBox="1">
            <a:spLocks noChangeArrowheads="1"/>
          </p:cNvSpPr>
          <p:nvPr/>
        </p:nvSpPr>
        <p:spPr bwMode="auto">
          <a:xfrm>
            <a:off x="1390651" y="5516563"/>
            <a:ext cx="94107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 sz="1800">
              <a:latin typeface="Verdana" charset="0"/>
            </a:endParaRPr>
          </a:p>
        </p:txBody>
      </p:sp>
      <p:sp>
        <p:nvSpPr>
          <p:cNvPr id="133126" name="Text Box 6"/>
          <p:cNvSpPr txBox="1">
            <a:spLocks noChangeArrowheads="1"/>
          </p:cNvSpPr>
          <p:nvPr/>
        </p:nvSpPr>
        <p:spPr bwMode="auto">
          <a:xfrm>
            <a:off x="0" y="762000"/>
            <a:ext cx="12192000" cy="207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pt-BR" sz="6000" b="1">
                <a:solidFill>
                  <a:srgbClr val="FF3300"/>
                </a:solidFill>
              </a:rPr>
              <a:t>2ª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pt-BR" sz="3000" b="1">
                <a:solidFill>
                  <a:srgbClr val="FF3300"/>
                </a:solidFill>
              </a:rPr>
              <a:t>GANHOS IGUAIS 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pt-BR" sz="3000" b="1">
                <a:solidFill>
                  <a:srgbClr val="FF3300"/>
                </a:solidFill>
              </a:rPr>
              <a:t>AOS GASTOS (EQUILÍBRIO)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pt-BR" sz="1800"/>
              <a:t>	</a:t>
            </a:r>
            <a:endParaRPr lang="pt-BR" sz="1800" b="1"/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304800" y="3683000"/>
            <a:ext cx="11684000" cy="2799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pt-BR" sz="1800" b="1"/>
              <a:t>Para isso é preciso: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pt-BR" sz="1700"/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pt-BR" sz="1700"/>
              <a:t>• Pesquisar os melhores preços;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pt-BR" sz="1700"/>
              <a:t>• Comparar mercadorias;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pt-BR" sz="1700"/>
              <a:t>• Eliminar qualquer desperdício;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pt-BR" sz="1700"/>
              <a:t>• Evitar crediários, empréstimos e o cheque especial;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pt-BR" sz="1700"/>
              <a:t>• Fazer questão do troco;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pt-BR" sz="1700"/>
              <a:t>• Não comprar um produto ou contratar um serviço com preços abusivos ou juros altos;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pt-BR" sz="1700"/>
              <a:t>• Combinar o preço antes de autorizar qualquer serviço.</a:t>
            </a:r>
          </a:p>
          <a:p>
            <a:pPr eaLnBrk="1" hangingPunct="1">
              <a:spcBef>
                <a:spcPct val="50000"/>
              </a:spcBef>
            </a:pPr>
            <a:endParaRPr lang="pt-BR" sz="1700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133600" y="2895601"/>
            <a:ext cx="80264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pt-BR"/>
              <a:t>Caso os ganhos sejam iguais aos gastos, 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pt-BR"/>
              <a:t>não é momento para acomodação.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pt-BR" b="1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970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6" grpId="0"/>
      <p:bldP spid="1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4" descr="fundo5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04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50" name="Text Box 6"/>
          <p:cNvSpPr txBox="1">
            <a:spLocks noChangeArrowheads="1"/>
          </p:cNvSpPr>
          <p:nvPr/>
        </p:nvSpPr>
        <p:spPr bwMode="auto">
          <a:xfrm>
            <a:off x="609600" y="3810001"/>
            <a:ext cx="10972800" cy="225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pt-BR" b="1">
                <a:solidFill>
                  <a:schemeClr val="bg1"/>
                </a:solidFill>
              </a:rPr>
              <a:t>Para isso é preciso: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pt-BR" sz="180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pt-BR" sz="180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pt-BR" sz="1800">
                <a:solidFill>
                  <a:schemeClr val="bg1"/>
                </a:solidFill>
              </a:rPr>
              <a:t> Reduzir as despesas e/ou aumentar a receita;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pt-BR" sz="1800">
                <a:solidFill>
                  <a:schemeClr val="bg1"/>
                </a:solidFill>
              </a:rPr>
              <a:t> Fazer controles anotando e relacionando todos os gastos e todas as receitas; </a:t>
            </a:r>
          </a:p>
          <a:p>
            <a:pPr>
              <a:buFontTx/>
              <a:buChar char="•"/>
            </a:pPr>
            <a:r>
              <a:rPr lang="pt-BR" sz="1800">
                <a:solidFill>
                  <a:schemeClr val="bg1"/>
                </a:solidFill>
              </a:rPr>
              <a:t> Evitar comparações com outras pessoas;</a:t>
            </a:r>
          </a:p>
          <a:p>
            <a:pPr>
              <a:buFontTx/>
              <a:buChar char="•"/>
            </a:pPr>
            <a:r>
              <a:rPr lang="pt-BR" sz="1800">
                <a:solidFill>
                  <a:schemeClr val="bg1"/>
                </a:solidFill>
              </a:rPr>
              <a:t> Concentrar suas compras naquilo que é necessário.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pt-BR" sz="1800">
              <a:solidFill>
                <a:schemeClr val="bg1"/>
              </a:solidFill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0" y="533400"/>
            <a:ext cx="12192000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pt-BR" sz="6000" b="1">
                <a:solidFill>
                  <a:srgbClr val="FFFF00"/>
                </a:solidFill>
              </a:rPr>
              <a:t>3ª</a:t>
            </a:r>
            <a:r>
              <a:rPr lang="pt-BR" sz="3000" b="1">
                <a:solidFill>
                  <a:srgbClr val="FFFF00"/>
                </a:solidFill>
              </a:rPr>
              <a:t> </a:t>
            </a:r>
          </a:p>
          <a:p>
            <a:pPr algn="ctr" eaLnBrk="1" hangingPunct="1"/>
            <a:r>
              <a:rPr lang="pt-BR" sz="3000" b="1">
                <a:solidFill>
                  <a:srgbClr val="FFFF00"/>
                </a:solidFill>
              </a:rPr>
              <a:t>GANHOS INFERIORES </a:t>
            </a:r>
          </a:p>
          <a:p>
            <a:pPr algn="ctr" eaLnBrk="1" hangingPunct="1"/>
            <a:r>
              <a:rPr lang="pt-BR" sz="3000" b="1">
                <a:solidFill>
                  <a:srgbClr val="FFFF00"/>
                </a:solidFill>
              </a:rPr>
              <a:t>AOS GASTOS</a:t>
            </a:r>
          </a:p>
          <a:p>
            <a:pPr algn="ctr" eaLnBrk="1" hangingPunct="1"/>
            <a:endParaRPr lang="pt-BR" sz="180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438400" y="2743201"/>
            <a:ext cx="7518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pt-BR">
                <a:solidFill>
                  <a:schemeClr val="bg1"/>
                </a:solidFill>
              </a:rPr>
              <a:t>Esta situação não possibilita ao cidadão </a:t>
            </a:r>
          </a:p>
          <a:p>
            <a:pPr algn="ctr" eaLnBrk="1" hangingPunct="1"/>
            <a:r>
              <a:rPr lang="pt-BR">
                <a:solidFill>
                  <a:schemeClr val="bg1"/>
                </a:solidFill>
              </a:rPr>
              <a:t>dispor de reserva financeira.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93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4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50" grpId="0"/>
      <p:bldP spid="16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8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2"/>
          <a:stretch>
            <a:fillRect/>
          </a:stretch>
        </p:blipFill>
        <p:spPr bwMode="auto">
          <a:xfrm>
            <a:off x="1651000" y="990600"/>
            <a:ext cx="44450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381000"/>
            <a:ext cx="10363200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t-BR" sz="3500" b="1" smtClean="0">
                <a:solidFill>
                  <a:srgbClr val="3366FF"/>
                </a:solidFill>
                <a:latin typeface="Arial" charset="0"/>
                <a:ea typeface="ＭＳ Ｐゴシック" charset="-128"/>
              </a:rPr>
              <a:t>Tipos de consumidores</a:t>
            </a:r>
            <a:endParaRPr lang="es-ES_tradnl" sz="3500" b="1" smtClean="0">
              <a:solidFill>
                <a:srgbClr val="3366FF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 bwMode="auto">
          <a:xfrm>
            <a:off x="6096000" y="5029200"/>
            <a:ext cx="599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pt-BR" sz="1800" b="1">
                <a:solidFill>
                  <a:srgbClr val="000000"/>
                </a:solidFill>
              </a:rPr>
              <a:t>Devedores Anônimos </a:t>
            </a:r>
          </a:p>
          <a:p>
            <a:pPr>
              <a:spcBef>
                <a:spcPct val="20000"/>
              </a:spcBef>
            </a:pPr>
            <a:r>
              <a:rPr lang="pt-BR" sz="1600" u="sng">
                <a:solidFill>
                  <a:srgbClr val="000000"/>
                </a:solidFill>
              </a:rPr>
              <a:t>http://www.simplicidadevoluntaria.com/adm.htm</a:t>
            </a:r>
            <a:endParaRPr lang="es-ES_tradnl" sz="1600" b="1">
              <a:solidFill>
                <a:srgbClr val="000000"/>
              </a:solidFill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096000" y="1752600"/>
            <a:ext cx="5994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pt-BR" sz="2800" b="1">
                <a:solidFill>
                  <a:srgbClr val="000000"/>
                </a:solidFill>
              </a:rPr>
              <a:t>• Consciente</a:t>
            </a: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6096000" y="2514600"/>
            <a:ext cx="5994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pt-BR" sz="2800" b="1" dirty="0">
                <a:solidFill>
                  <a:srgbClr val="000000"/>
                </a:solidFill>
              </a:rPr>
              <a:t>• Alienado</a:t>
            </a: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 bwMode="auto">
          <a:xfrm>
            <a:off x="6096000" y="3276600"/>
            <a:ext cx="5994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pt-BR" sz="2800" b="1">
                <a:solidFill>
                  <a:srgbClr val="000000"/>
                </a:solidFill>
              </a:rPr>
              <a:t>• Consumista</a:t>
            </a: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 bwMode="auto">
          <a:xfrm>
            <a:off x="6096000" y="4114800"/>
            <a:ext cx="5994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pt-BR" sz="2800" b="1">
                <a:solidFill>
                  <a:srgbClr val="000000"/>
                </a:solidFill>
              </a:rPr>
              <a:t>• Compulsivo</a:t>
            </a:r>
            <a:endParaRPr lang="pt-BR" sz="24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95441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 animBg="1"/>
      <p:bldP spid="25" grpId="0" animBg="1"/>
      <p:bldP spid="26" grpId="0"/>
      <p:bldP spid="27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1036638"/>
            <a:ext cx="5394571" cy="475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57200"/>
            <a:ext cx="10363200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t-BR" sz="3200" b="1" smtClean="0">
                <a:solidFill>
                  <a:srgbClr val="3366FF"/>
                </a:solidFill>
                <a:latin typeface="Arial" charset="0"/>
                <a:ea typeface="ＭＳ Ｐゴシック" charset="-128"/>
              </a:rPr>
              <a:t>Equilíbrio financeiro da família</a:t>
            </a:r>
            <a:endParaRPr lang="es-ES_tradnl" sz="3200" smtClean="0">
              <a:solidFill>
                <a:srgbClr val="3366FF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6400800" y="1600200"/>
            <a:ext cx="5486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pt-BR" b="1"/>
              <a:t>A redução do consumo pode ajudar a poupar e guardar dinheiro para um imprevisto ou a realização de um sonho</a:t>
            </a:r>
            <a:r>
              <a:rPr lang="pt-BR"/>
              <a:t>.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6096000" y="3048000"/>
            <a:ext cx="5486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4762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lvl="1" algn="ctr"/>
            <a:r>
              <a:rPr lang="pt-BR" sz="3000" b="1">
                <a:solidFill>
                  <a:srgbClr val="FF3300"/>
                </a:solidFill>
              </a:rPr>
              <a:t>Você já pensou </a:t>
            </a:r>
          </a:p>
          <a:p>
            <a:pPr lvl="1" algn="ctr"/>
            <a:r>
              <a:rPr lang="pt-BR" sz="3000" b="1">
                <a:solidFill>
                  <a:srgbClr val="FF3300"/>
                </a:solidFill>
              </a:rPr>
              <a:t>em poupar?</a:t>
            </a:r>
            <a:endParaRPr lang="es-ES_tradnl" sz="3000"/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6604000" y="4191000"/>
            <a:ext cx="4876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pt-BR" sz="2400" b="1"/>
              <a:t>“Poupar com sabedoria e gastar com prud</a:t>
            </a:r>
            <a:r>
              <a:rPr lang="pt-BR" altLang="ja-JP" sz="2400" b="1"/>
              <a:t>ência deve ser a meta do consumidor”</a:t>
            </a:r>
            <a:r>
              <a:rPr lang="pt-BR" sz="2400"/>
              <a:t>.</a:t>
            </a:r>
            <a:endParaRPr lang="pt-BR" sz="1800"/>
          </a:p>
        </p:txBody>
      </p:sp>
    </p:spTree>
    <p:extLst>
      <p:ext uri="{BB962C8B-B14F-4D97-AF65-F5344CB8AC3E}">
        <p14:creationId xmlns:p14="http://schemas.microsoft.com/office/powerpoint/2010/main" val="1919267600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animBg="1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700" y="1295400"/>
            <a:ext cx="9182100" cy="391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304800"/>
            <a:ext cx="103632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pt-BR" sz="3200" b="1" smtClean="0">
                <a:solidFill>
                  <a:srgbClr val="3366FF"/>
                </a:solidFill>
                <a:latin typeface="Arial" charset="0"/>
                <a:ea typeface="ＭＳ Ｐゴシック" charset="-128"/>
              </a:rPr>
              <a:t>Equilíbrio financeiro da família</a:t>
            </a:r>
            <a:r>
              <a:rPr lang="pt-BR" smtClean="0">
                <a:solidFill>
                  <a:srgbClr val="3366FF"/>
                </a:solidFill>
                <a:ea typeface="ＭＳ Ｐゴシック" charset="-128"/>
              </a:rPr>
              <a:t> </a:t>
            </a:r>
            <a:r>
              <a:rPr lang="pt-BR" smtClean="0">
                <a:solidFill>
                  <a:srgbClr val="000000"/>
                </a:solidFill>
                <a:ea typeface="ＭＳ Ｐゴシック" charset="-128"/>
              </a:rPr>
              <a:t/>
            </a:r>
            <a:br>
              <a:rPr lang="pt-BR" smtClean="0">
                <a:solidFill>
                  <a:srgbClr val="000000"/>
                </a:solidFill>
                <a:ea typeface="ＭＳ Ｐゴシック" charset="-128"/>
              </a:rPr>
            </a:br>
            <a:endParaRPr lang="pt-BR" smtClean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39940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2800" y="5029200"/>
            <a:ext cx="10566400" cy="1676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FontTx/>
              <a:buNone/>
            </a:pPr>
            <a:r>
              <a:rPr lang="pt-BR" sz="2800" smtClean="0">
                <a:latin typeface="Arial" charset="0"/>
                <a:ea typeface="ＭＳ Ｐゴシック" charset="-128"/>
              </a:rPr>
              <a:t>Você </a:t>
            </a:r>
            <a:r>
              <a:rPr lang="pt-BR" sz="2800" b="1" smtClean="0">
                <a:solidFill>
                  <a:srgbClr val="339933"/>
                </a:solidFill>
                <a:latin typeface="Arial" charset="0"/>
                <a:ea typeface="ＭＳ Ｐゴシック" charset="-128"/>
              </a:rPr>
              <a:t>ganha</a:t>
            </a:r>
            <a:r>
              <a:rPr lang="pt-BR" sz="2800" smtClean="0">
                <a:solidFill>
                  <a:srgbClr val="339933"/>
                </a:solidFill>
                <a:latin typeface="Arial" charset="0"/>
                <a:ea typeface="ＭＳ Ｐゴシック" charset="-128"/>
              </a:rPr>
              <a:t> </a:t>
            </a:r>
            <a:r>
              <a:rPr lang="pt-BR" sz="2800" smtClean="0">
                <a:latin typeface="Arial" charset="0"/>
                <a:ea typeface="ＭＳ Ｐゴシック" charset="-128"/>
              </a:rPr>
              <a:t>dinheiro em 13 dias ao ano </a:t>
            </a:r>
          </a:p>
          <a:p>
            <a:pPr marL="0" indent="0" algn="ctr">
              <a:buFontTx/>
              <a:buNone/>
            </a:pPr>
            <a:r>
              <a:rPr lang="pt-BR" sz="2800" smtClean="0">
                <a:latin typeface="Arial" charset="0"/>
                <a:ea typeface="ＭＳ Ｐゴシック" charset="-128"/>
              </a:rPr>
              <a:t>e </a:t>
            </a:r>
            <a:r>
              <a:rPr lang="pt-BR" sz="2800" b="1" smtClean="0">
                <a:solidFill>
                  <a:srgbClr val="FF3300"/>
                </a:solidFill>
                <a:latin typeface="Arial" charset="0"/>
                <a:ea typeface="ＭＳ Ｐゴシック" charset="-128"/>
              </a:rPr>
              <a:t>gasta </a:t>
            </a:r>
            <a:r>
              <a:rPr lang="pt-BR" sz="2800" smtClean="0">
                <a:latin typeface="Arial" charset="0"/>
                <a:ea typeface="ＭＳ Ｐゴシック" charset="-128"/>
              </a:rPr>
              <a:t>dinheiro em 365 dias</a:t>
            </a:r>
            <a:endParaRPr lang="pt-BR" sz="3600" smtClean="0">
              <a:latin typeface="Arial" charset="0"/>
              <a:ea typeface="ＭＳ Ｐゴシック" charset="-128"/>
            </a:endParaRPr>
          </a:p>
        </p:txBody>
      </p:sp>
      <p:sp>
        <p:nvSpPr>
          <p:cNvPr id="39941" name="TextBox 5"/>
          <p:cNvSpPr txBox="1">
            <a:spLocks noChangeArrowheads="1"/>
          </p:cNvSpPr>
          <p:nvPr/>
        </p:nvSpPr>
        <p:spPr bwMode="auto">
          <a:xfrm>
            <a:off x="4267200" y="1122364"/>
            <a:ext cx="3556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pt-BR" sz="3000" b="1">
                <a:solidFill>
                  <a:srgbClr val="339933"/>
                </a:solidFill>
              </a:rPr>
              <a:t>Lembre-se!</a:t>
            </a:r>
            <a:endParaRPr lang="pt-BR" sz="3000"/>
          </a:p>
          <a:p>
            <a:pPr algn="ctr"/>
            <a:endParaRPr lang="en-US" sz="3000"/>
          </a:p>
        </p:txBody>
      </p:sp>
    </p:spTree>
    <p:extLst>
      <p:ext uri="{BB962C8B-B14F-4D97-AF65-F5344CB8AC3E}">
        <p14:creationId xmlns:p14="http://schemas.microsoft.com/office/powerpoint/2010/main" val="1503515759"/>
      </p:ext>
    </p:extLst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994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9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99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0" grpId="0" build="p" animBg="1"/>
      <p:bldP spid="399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2" descr="abertura.jpg"/>
          <p:cNvPicPr>
            <a:picLocks noChangeAspect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067" y="1"/>
            <a:ext cx="7336683" cy="523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CaixaDeTexto 3"/>
          <p:cNvSpPr txBox="1">
            <a:spLocks noChangeArrowheads="1"/>
          </p:cNvSpPr>
          <p:nvPr/>
        </p:nvSpPr>
        <p:spPr bwMode="auto">
          <a:xfrm>
            <a:off x="2015067" y="5391150"/>
            <a:ext cx="8437034" cy="52322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pt-BR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 do curso de finanças pessoais do SESI</a:t>
            </a:r>
            <a:endParaRPr lang="pt-BR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478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40" descr="21B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090738"/>
            <a:ext cx="3075517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39" descr="21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862138"/>
            <a:ext cx="2641600" cy="415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102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57201"/>
            <a:ext cx="10363200" cy="576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pt-BR" sz="3200" b="1" dirty="0" smtClean="0">
                <a:solidFill>
                  <a:srgbClr val="3366FF"/>
                </a:solidFill>
                <a:latin typeface="Arial" charset="0"/>
                <a:ea typeface="ＭＳ Ｐゴシック" charset="-128"/>
              </a:rPr>
              <a:t>Equilíbrio financeiro da família</a:t>
            </a:r>
            <a:endParaRPr lang="pt-BR" dirty="0" smtClean="0">
              <a:solidFill>
                <a:srgbClr val="3366FF"/>
              </a:solidFill>
              <a:ea typeface="ＭＳ Ｐゴシック" charset="-128"/>
            </a:endParaRPr>
          </a:p>
        </p:txBody>
      </p:sp>
      <p:sp>
        <p:nvSpPr>
          <p:cNvPr id="56" name="Line 1055"/>
          <p:cNvSpPr>
            <a:spLocks noChangeShapeType="1"/>
          </p:cNvSpPr>
          <p:nvPr/>
        </p:nvSpPr>
        <p:spPr bwMode="auto">
          <a:xfrm>
            <a:off x="4876800" y="2895600"/>
            <a:ext cx="1422400" cy="1100138"/>
          </a:xfrm>
          <a:prstGeom prst="line">
            <a:avLst/>
          </a:prstGeom>
          <a:noFill/>
          <a:ln w="12700">
            <a:solidFill>
              <a:srgbClr val="33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7" name="AutoShape 1056"/>
          <p:cNvSpPr>
            <a:spLocks/>
          </p:cNvSpPr>
          <p:nvPr/>
        </p:nvSpPr>
        <p:spPr bwMode="auto">
          <a:xfrm>
            <a:off x="6515100" y="2395538"/>
            <a:ext cx="203200" cy="3276600"/>
          </a:xfrm>
          <a:prstGeom prst="leftBrace">
            <a:avLst>
              <a:gd name="adj1" fmla="val 243667"/>
              <a:gd name="adj2" fmla="val 50000"/>
            </a:avLst>
          </a:prstGeom>
          <a:noFill/>
          <a:ln w="952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Text Box 1063"/>
          <p:cNvSpPr txBox="1">
            <a:spLocks noChangeArrowheads="1"/>
          </p:cNvSpPr>
          <p:nvPr/>
        </p:nvSpPr>
        <p:spPr bwMode="auto">
          <a:xfrm rot="-5400000">
            <a:off x="-543983" y="3739748"/>
            <a:ext cx="3657600" cy="477054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sz="2500" b="1" dirty="0">
                <a:solidFill>
                  <a:srgbClr val="009973"/>
                </a:solidFill>
              </a:rPr>
              <a:t>GRUPO DE GASTOS</a:t>
            </a:r>
            <a:endParaRPr lang="pt-BR" sz="2500" b="1" dirty="0">
              <a:solidFill>
                <a:srgbClr val="009973"/>
              </a:solidFill>
            </a:endParaRPr>
          </a:p>
        </p:txBody>
      </p:sp>
      <p:sp>
        <p:nvSpPr>
          <p:cNvPr id="59" name="Text Box 1029"/>
          <p:cNvSpPr txBox="1">
            <a:spLocks noChangeArrowheads="1"/>
          </p:cNvSpPr>
          <p:nvPr/>
        </p:nvSpPr>
        <p:spPr bwMode="auto">
          <a:xfrm>
            <a:off x="3454400" y="4757739"/>
            <a:ext cx="20955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pt-BR" b="1" dirty="0"/>
              <a:t>10% </a:t>
            </a:r>
            <a:r>
              <a:rPr lang="pt-BR" b="1" dirty="0" smtClean="0"/>
              <a:t>poupança</a:t>
            </a:r>
            <a:endParaRPr lang="pt-BR" b="1" dirty="0"/>
          </a:p>
        </p:txBody>
      </p:sp>
      <p:sp>
        <p:nvSpPr>
          <p:cNvPr id="60" name="TextBox 35"/>
          <p:cNvSpPr txBox="1">
            <a:spLocks noChangeArrowheads="1"/>
          </p:cNvSpPr>
          <p:nvPr/>
        </p:nvSpPr>
        <p:spPr bwMode="auto">
          <a:xfrm>
            <a:off x="1016000" y="1143001"/>
            <a:ext cx="10261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pt-BR" b="1"/>
              <a:t>Para ter metas possíveis pense em um modelo de Meta Ideal(em % da receita líquida)</a:t>
            </a:r>
          </a:p>
          <a:p>
            <a:pPr algn="ctr"/>
            <a:endParaRPr lang="en-US"/>
          </a:p>
        </p:txBody>
      </p:sp>
      <p:sp>
        <p:nvSpPr>
          <p:cNvPr id="61" name="TextBox 36"/>
          <p:cNvSpPr txBox="1">
            <a:spLocks noChangeArrowheads="1"/>
          </p:cNvSpPr>
          <p:nvPr/>
        </p:nvSpPr>
        <p:spPr bwMode="auto">
          <a:xfrm>
            <a:off x="3429000" y="2362201"/>
            <a:ext cx="1422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pt-BR" b="1" dirty="0">
                <a:solidFill>
                  <a:srgbClr val="3366FF"/>
                </a:solidFill>
              </a:rPr>
              <a:t>70% </a:t>
            </a:r>
          </a:p>
          <a:p>
            <a:r>
              <a:rPr lang="pt-BR" b="1" dirty="0">
                <a:solidFill>
                  <a:srgbClr val="3366FF"/>
                </a:solidFill>
              </a:rPr>
              <a:t>gastos </a:t>
            </a:r>
          </a:p>
          <a:p>
            <a:r>
              <a:rPr lang="pt-BR" b="1" dirty="0">
                <a:solidFill>
                  <a:srgbClr val="3366FF"/>
                </a:solidFill>
              </a:rPr>
              <a:t>correntes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62" name="TextBox 37"/>
          <p:cNvSpPr txBox="1">
            <a:spLocks noChangeArrowheads="1"/>
          </p:cNvSpPr>
          <p:nvPr/>
        </p:nvSpPr>
        <p:spPr bwMode="auto">
          <a:xfrm>
            <a:off x="3467100" y="4224339"/>
            <a:ext cx="1587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pt-BR" b="1" dirty="0"/>
              <a:t>10%  lazer</a:t>
            </a:r>
            <a:endParaRPr lang="en-US" dirty="0"/>
          </a:p>
        </p:txBody>
      </p:sp>
      <p:sp>
        <p:nvSpPr>
          <p:cNvPr id="63" name="TextBox 38"/>
          <p:cNvSpPr txBox="1">
            <a:spLocks noChangeArrowheads="1"/>
          </p:cNvSpPr>
          <p:nvPr/>
        </p:nvSpPr>
        <p:spPr bwMode="auto">
          <a:xfrm>
            <a:off x="3441700" y="5291139"/>
            <a:ext cx="2565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pt-BR" b="1" dirty="0"/>
              <a:t>10% </a:t>
            </a:r>
            <a:r>
              <a:rPr lang="pt-BR" b="1" dirty="0" smtClean="0"/>
              <a:t>previdência complementar</a:t>
            </a:r>
            <a:endParaRPr lang="en-US" dirty="0"/>
          </a:p>
        </p:txBody>
      </p:sp>
      <p:sp>
        <p:nvSpPr>
          <p:cNvPr id="64" name="TextBox 41"/>
          <p:cNvSpPr txBox="1">
            <a:spLocks noChangeArrowheads="1"/>
          </p:cNvSpPr>
          <p:nvPr/>
        </p:nvSpPr>
        <p:spPr bwMode="auto">
          <a:xfrm>
            <a:off x="9448800" y="2224089"/>
            <a:ext cx="2540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r>
              <a:rPr lang="pt-BR" b="1">
                <a:solidFill>
                  <a:srgbClr val="3366FF"/>
                </a:solidFill>
              </a:rPr>
              <a:t>30% moradia</a:t>
            </a:r>
            <a:endParaRPr lang="en-US">
              <a:solidFill>
                <a:srgbClr val="3366FF"/>
              </a:solidFill>
            </a:endParaRPr>
          </a:p>
        </p:txBody>
      </p:sp>
      <p:sp>
        <p:nvSpPr>
          <p:cNvPr id="65" name="TextBox 42"/>
          <p:cNvSpPr txBox="1">
            <a:spLocks noChangeArrowheads="1"/>
          </p:cNvSpPr>
          <p:nvPr/>
        </p:nvSpPr>
        <p:spPr bwMode="auto">
          <a:xfrm>
            <a:off x="8940800" y="2852739"/>
            <a:ext cx="3048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r>
              <a:rPr lang="pt-BR" b="1">
                <a:solidFill>
                  <a:srgbClr val="3366FF"/>
                </a:solidFill>
              </a:rPr>
              <a:t>25% alimentação</a:t>
            </a:r>
            <a:endParaRPr lang="en-US">
              <a:solidFill>
                <a:srgbClr val="3366FF"/>
              </a:solidFill>
            </a:endParaRPr>
          </a:p>
        </p:txBody>
      </p:sp>
      <p:sp>
        <p:nvSpPr>
          <p:cNvPr id="66" name="TextBox 43"/>
          <p:cNvSpPr txBox="1">
            <a:spLocks noChangeArrowheads="1"/>
          </p:cNvSpPr>
          <p:nvPr/>
        </p:nvSpPr>
        <p:spPr bwMode="auto">
          <a:xfrm>
            <a:off x="9245600" y="3462339"/>
            <a:ext cx="2743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r>
              <a:rPr lang="pt-BR" b="1">
                <a:solidFill>
                  <a:srgbClr val="3366FF"/>
                </a:solidFill>
              </a:rPr>
              <a:t>15% transporte</a:t>
            </a:r>
            <a:endParaRPr lang="en-US">
              <a:solidFill>
                <a:srgbClr val="3366FF"/>
              </a:solidFill>
            </a:endParaRPr>
          </a:p>
        </p:txBody>
      </p:sp>
      <p:sp>
        <p:nvSpPr>
          <p:cNvPr id="67" name="TextBox 44"/>
          <p:cNvSpPr txBox="1">
            <a:spLocks noChangeArrowheads="1"/>
          </p:cNvSpPr>
          <p:nvPr/>
        </p:nvSpPr>
        <p:spPr bwMode="auto">
          <a:xfrm>
            <a:off x="9855200" y="4148139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r>
              <a:rPr lang="pt-BR" b="1">
                <a:solidFill>
                  <a:srgbClr val="3366FF"/>
                </a:solidFill>
              </a:rPr>
              <a:t>12% saúde</a:t>
            </a:r>
            <a:endParaRPr lang="en-US">
              <a:solidFill>
                <a:srgbClr val="3366FF"/>
              </a:solidFill>
            </a:endParaRPr>
          </a:p>
        </p:txBody>
      </p:sp>
      <p:sp>
        <p:nvSpPr>
          <p:cNvPr id="68" name="TextBox 45"/>
          <p:cNvSpPr txBox="1">
            <a:spLocks noChangeArrowheads="1"/>
          </p:cNvSpPr>
          <p:nvPr/>
        </p:nvSpPr>
        <p:spPr bwMode="auto">
          <a:xfrm>
            <a:off x="9245600" y="4757739"/>
            <a:ext cx="2743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r>
              <a:rPr lang="pt-BR" b="1">
                <a:solidFill>
                  <a:srgbClr val="3366FF"/>
                </a:solidFill>
              </a:rPr>
              <a:t>10% educação</a:t>
            </a:r>
            <a:endParaRPr lang="en-US">
              <a:solidFill>
                <a:srgbClr val="3366FF"/>
              </a:solidFill>
            </a:endParaRPr>
          </a:p>
        </p:txBody>
      </p:sp>
      <p:sp>
        <p:nvSpPr>
          <p:cNvPr id="69" name="TextBox 46"/>
          <p:cNvSpPr txBox="1">
            <a:spLocks noChangeArrowheads="1"/>
          </p:cNvSpPr>
          <p:nvPr/>
        </p:nvSpPr>
        <p:spPr bwMode="auto">
          <a:xfrm>
            <a:off x="9652000" y="5367339"/>
            <a:ext cx="233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r>
              <a:rPr lang="pt-BR" b="1">
                <a:solidFill>
                  <a:srgbClr val="3366FF"/>
                </a:solidFill>
              </a:rPr>
              <a:t>8% diversos</a:t>
            </a:r>
            <a:endParaRPr lang="en-US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94706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5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6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58" grpId="0" animBg="1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57200"/>
            <a:ext cx="10363200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t-BR" sz="3200" b="1" smtClean="0">
                <a:solidFill>
                  <a:srgbClr val="3366FF"/>
                </a:solidFill>
                <a:latin typeface="Arial" charset="0"/>
                <a:ea typeface="ＭＳ Ｐゴシック" charset="-128"/>
              </a:rPr>
              <a:t>O planejamento financeiro familiar</a:t>
            </a:r>
            <a:endParaRPr lang="es-ES_tradnl" smtClean="0">
              <a:solidFill>
                <a:srgbClr val="3366FF"/>
              </a:solidFill>
              <a:latin typeface="Arial" charset="0"/>
              <a:ea typeface="ＭＳ Ｐゴシック" charset="-128"/>
            </a:endParaRPr>
          </a:p>
        </p:txBody>
      </p:sp>
      <p:pic>
        <p:nvPicPr>
          <p:cNvPr id="24" name="Picture 7" descr="1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1" y="1524001"/>
            <a:ext cx="5321300" cy="40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7027334" y="2057400"/>
            <a:ext cx="4940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pt-BR" dirty="0"/>
              <a:t>Diálogo;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pt-BR" dirty="0"/>
              <a:t>Organização;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pt-BR" dirty="0"/>
              <a:t>Persistência;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pt-BR" dirty="0"/>
              <a:t>Disciplina;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pt-BR" dirty="0"/>
              <a:t>Controle para que as metas que foram estabelecidas sejam alcançadas.</a:t>
            </a:r>
            <a:endParaRPr lang="es-ES_tradnl" dirty="0"/>
          </a:p>
        </p:txBody>
      </p:sp>
      <p:sp>
        <p:nvSpPr>
          <p:cNvPr id="26" name="TextBox 8"/>
          <p:cNvSpPr txBox="1">
            <a:spLocks noChangeArrowheads="1"/>
          </p:cNvSpPr>
          <p:nvPr/>
        </p:nvSpPr>
        <p:spPr bwMode="auto">
          <a:xfrm>
            <a:off x="529167" y="1200150"/>
            <a:ext cx="11176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pt-BR"/>
              <a:t> </a:t>
            </a:r>
            <a:r>
              <a:rPr lang="pt-BR" b="1"/>
              <a:t>Condições para o sucesso do planejamento financeiro:</a:t>
            </a:r>
          </a:p>
          <a:p>
            <a:endParaRPr lang="en-US"/>
          </a:p>
        </p:txBody>
      </p:sp>
      <p:sp>
        <p:nvSpPr>
          <p:cNvPr id="27" name="AutoShape 4"/>
          <p:cNvSpPr>
            <a:spLocks noChangeArrowheads="1"/>
          </p:cNvSpPr>
          <p:nvPr/>
        </p:nvSpPr>
        <p:spPr bwMode="auto">
          <a:xfrm>
            <a:off x="5486400" y="5334001"/>
            <a:ext cx="812800" cy="485775"/>
          </a:xfrm>
          <a:prstGeom prst="rightArrow">
            <a:avLst>
              <a:gd name="adj1" fmla="val 50000"/>
              <a:gd name="adj2" fmla="val 31373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Rectangle 5"/>
          <p:cNvSpPr>
            <a:spLocks noChangeArrowheads="1"/>
          </p:cNvSpPr>
          <p:nvPr/>
        </p:nvSpPr>
        <p:spPr bwMode="auto">
          <a:xfrm>
            <a:off x="8055987" y="5334000"/>
            <a:ext cx="39116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pt-BR" sz="2400" b="1" dirty="0">
                <a:solidFill>
                  <a:srgbClr val="7030A0"/>
                </a:solidFill>
              </a:rPr>
              <a:t>uma tarefa de toda a família</a:t>
            </a:r>
          </a:p>
        </p:txBody>
      </p:sp>
      <p:sp>
        <p:nvSpPr>
          <p:cNvPr id="29" name="Text Box 7"/>
          <p:cNvSpPr txBox="1">
            <a:spLocks noChangeArrowheads="1"/>
          </p:cNvSpPr>
          <p:nvPr/>
        </p:nvSpPr>
        <p:spPr bwMode="auto">
          <a:xfrm>
            <a:off x="1460500" y="5334000"/>
            <a:ext cx="5566834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pt-BR" sz="2400" b="1" dirty="0">
                <a:solidFill>
                  <a:srgbClr val="7030A0"/>
                </a:solidFill>
              </a:rPr>
              <a:t>Planejamento financeiro</a:t>
            </a:r>
          </a:p>
        </p:txBody>
      </p:sp>
    </p:spTree>
    <p:extLst>
      <p:ext uri="{BB962C8B-B14F-4D97-AF65-F5344CB8AC3E}">
        <p14:creationId xmlns:p14="http://schemas.microsoft.com/office/powerpoint/2010/main" val="427714571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85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385" decel="100000"/>
                                        <p:tgtEl>
                                          <p:spTgt spid="2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5" dur="385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7" dur="385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 animBg="1"/>
      <p:bldP spid="26" grpId="0"/>
      <p:bldP spid="27" grpId="0" animBg="1"/>
      <p:bldP spid="28" grpId="0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767" y="685800"/>
            <a:ext cx="6908800" cy="475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228600"/>
            <a:ext cx="8572500" cy="1066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pt-BR" sz="3200" b="1" dirty="0" smtClean="0">
                <a:solidFill>
                  <a:srgbClr val="3366FF"/>
                </a:solidFill>
                <a:latin typeface="Arial" charset="0"/>
                <a:ea typeface="ＭＳ Ｐゴシック" charset="-128"/>
              </a:rPr>
              <a:t>Devem os filhos participar do planejamento financeiro familiar?</a:t>
            </a:r>
            <a:r>
              <a:rPr lang="pt-BR" dirty="0" smtClean="0">
                <a:solidFill>
                  <a:srgbClr val="3366FF"/>
                </a:solidFill>
                <a:ea typeface="ＭＳ Ｐゴシック" charset="-128"/>
              </a:rPr>
              <a:t> </a:t>
            </a: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2209800" y="5397500"/>
            <a:ext cx="90043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pt-BR" sz="2400" b="1" dirty="0"/>
              <a:t>Esse é um importante 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pt-BR" sz="2400" b="1" dirty="0"/>
              <a:t>passo para prepará-lo para </a:t>
            </a:r>
            <a:r>
              <a:rPr lang="pt-BR" sz="2400" b="1" dirty="0">
                <a:solidFill>
                  <a:srgbClr val="3366FF"/>
                </a:solidFill>
              </a:rPr>
              <a:t>o uso consciente do dinheiro.</a:t>
            </a: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1295400" y="1905000"/>
            <a:ext cx="3022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80000"/>
              </a:lnSpc>
              <a:spcAft>
                <a:spcPts val="1200"/>
              </a:spcAft>
            </a:pPr>
            <a:r>
              <a:rPr lang="pt-BR" sz="2400" b="1" dirty="0"/>
              <a:t>A partir dos </a:t>
            </a:r>
            <a:r>
              <a:rPr lang="pt-BR" sz="2400" b="1" dirty="0">
                <a:solidFill>
                  <a:srgbClr val="3366FF"/>
                </a:solidFill>
              </a:rPr>
              <a:t>3 anos </a:t>
            </a:r>
          </a:p>
          <a:p>
            <a:pPr>
              <a:lnSpc>
                <a:spcPct val="80000"/>
              </a:lnSpc>
              <a:spcAft>
                <a:spcPts val="1200"/>
              </a:spcAft>
            </a:pPr>
            <a:r>
              <a:rPr lang="pt-BR" sz="2400" b="1" dirty="0"/>
              <a:t>comece a ensinar </a:t>
            </a:r>
          </a:p>
          <a:p>
            <a:pPr>
              <a:lnSpc>
                <a:spcPct val="80000"/>
              </a:lnSpc>
              <a:spcAft>
                <a:spcPts val="1200"/>
              </a:spcAft>
            </a:pPr>
            <a:r>
              <a:rPr lang="pt-BR" sz="2400" b="1" dirty="0"/>
              <a:t>os seus filhos... </a:t>
            </a: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8128000" y="3733800"/>
            <a:ext cx="3454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>
              <a:lnSpc>
                <a:spcPct val="80000"/>
              </a:lnSpc>
              <a:spcAft>
                <a:spcPts val="1200"/>
              </a:spcAft>
            </a:pPr>
            <a:r>
              <a:rPr lang="pt-BR" sz="2400" b="1"/>
              <a:t>... a importância</a:t>
            </a:r>
          </a:p>
          <a:p>
            <a:pPr algn="r">
              <a:lnSpc>
                <a:spcPct val="80000"/>
              </a:lnSpc>
              <a:spcAft>
                <a:spcPts val="1200"/>
              </a:spcAft>
            </a:pPr>
            <a:r>
              <a:rPr lang="pt-BR" sz="2400" b="1"/>
              <a:t>do dinheiro. </a:t>
            </a:r>
          </a:p>
        </p:txBody>
      </p:sp>
    </p:spTree>
    <p:extLst>
      <p:ext uri="{BB962C8B-B14F-4D97-AF65-F5344CB8AC3E}">
        <p14:creationId xmlns:p14="http://schemas.microsoft.com/office/powerpoint/2010/main" val="129381714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 animBg="1"/>
      <p:bldP spid="20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22-2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514600"/>
            <a:ext cx="7924800" cy="336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422400" y="1346200"/>
            <a:ext cx="10452100" cy="474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pt-BR" b="1" dirty="0">
                <a:solidFill>
                  <a:srgbClr val="00B050"/>
                </a:solidFill>
              </a:rPr>
              <a:t>1. Fixe metas: </a:t>
            </a:r>
            <a:r>
              <a:rPr lang="pt-BR" b="1" dirty="0"/>
              <a:t>Aonde você quer chegar? Quais são seus sonhos?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pt-BR" b="1" dirty="0"/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pt-BR" b="1" dirty="0">
                <a:solidFill>
                  <a:srgbClr val="00B050"/>
                </a:solidFill>
              </a:rPr>
              <a:t>2. Conheça sua vida financeira pessoal ou familiar: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pt-BR" b="1" dirty="0"/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FontTx/>
              <a:buChar char="•"/>
            </a:pPr>
            <a:r>
              <a:rPr lang="pt-BR" dirty="0"/>
              <a:t>Anote todas as despesas, até as pequenas;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FontTx/>
              <a:buChar char="•"/>
            </a:pPr>
            <a:r>
              <a:rPr lang="pt-BR" dirty="0"/>
              <a:t>Relacione os ganhos;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pt-BR" dirty="0"/>
              <a:t>Analise as despesas de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pt-BR" dirty="0"/>
              <a:t>	um período e compare 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</a:pPr>
            <a:r>
              <a:rPr lang="pt-BR" dirty="0"/>
              <a:t>	o orçado x realizado;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pt-BR" dirty="0"/>
              <a:t>Afixe o planejamento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pt-BR" dirty="0"/>
              <a:t>	na porta do refrigerador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</a:pPr>
            <a:r>
              <a:rPr lang="pt-BR" dirty="0"/>
              <a:t> 	ou em local visível.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</a:pPr>
            <a:endParaRPr lang="pt-BR" dirty="0"/>
          </a:p>
        </p:txBody>
      </p:sp>
      <p:sp>
        <p:nvSpPr>
          <p:cNvPr id="24580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-406400" y="381000"/>
            <a:ext cx="13004800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pt-BR" sz="3200" b="1" smtClean="0">
                <a:solidFill>
                  <a:srgbClr val="3366FF"/>
                </a:solidFill>
                <a:latin typeface="Arial" charset="0"/>
                <a:ea typeface="ＭＳ Ｐゴシック" charset="-128"/>
              </a:rPr>
              <a:t>Como fazer um planejamento financeiro?</a:t>
            </a:r>
            <a:endParaRPr lang="es-ES_tradnl" sz="3200" smtClean="0">
              <a:solidFill>
                <a:srgbClr val="3366FF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15300742"/>
      </p:ext>
    </p:extLst>
  </p:cSld>
  <p:clrMapOvr>
    <a:masterClrMapping/>
  </p:clrMapOvr>
  <p:transition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377826"/>
            <a:ext cx="121920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pt-BR" sz="3200" b="1">
                <a:solidFill>
                  <a:srgbClr val="3366FF"/>
                </a:solidFill>
              </a:rPr>
              <a:t>Modelo de planejamento financeiro</a:t>
            </a:r>
            <a:endParaRPr lang="es-ES_tradnl" sz="3200" b="1">
              <a:solidFill>
                <a:srgbClr val="3366FF"/>
              </a:solidFill>
            </a:endParaRPr>
          </a:p>
        </p:txBody>
      </p:sp>
      <p:pic>
        <p:nvPicPr>
          <p:cNvPr id="25604" name="Picture 22" descr="tabela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00" y="1412874"/>
            <a:ext cx="9740901" cy="475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581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pizz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212" y="1460500"/>
            <a:ext cx="5495388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1790700" y="377826"/>
            <a:ext cx="6815667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pt-BR" sz="3200" b="1" dirty="0">
                <a:solidFill>
                  <a:srgbClr val="3366FF"/>
                </a:solidFill>
              </a:rPr>
              <a:t>Valorize seu dinheiro!</a:t>
            </a:r>
            <a:endParaRPr lang="es-ES_tradnl" sz="3200" b="1" dirty="0">
              <a:solidFill>
                <a:srgbClr val="3366FF"/>
              </a:solidFill>
            </a:endParaRP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6117167" y="1828800"/>
            <a:ext cx="4978400" cy="3721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lvl="1" algn="ctr">
              <a:lnSpc>
                <a:spcPct val="80000"/>
              </a:lnSpc>
              <a:spcAft>
                <a:spcPts val="600"/>
              </a:spcAft>
            </a:pPr>
            <a:r>
              <a:rPr lang="es-ES_tradnl" sz="2800" b="1">
                <a:solidFill>
                  <a:srgbClr val="FF0000"/>
                </a:solidFill>
              </a:rPr>
              <a:t>Cuidado com </a:t>
            </a:r>
          </a:p>
          <a:p>
            <a:pPr lvl="1" algn="ctr">
              <a:lnSpc>
                <a:spcPct val="80000"/>
              </a:lnSpc>
              <a:spcAft>
                <a:spcPts val="2400"/>
              </a:spcAft>
            </a:pPr>
            <a:r>
              <a:rPr lang="es-ES_tradnl" sz="2800" b="1">
                <a:solidFill>
                  <a:srgbClr val="FF0000"/>
                </a:solidFill>
              </a:rPr>
              <a:t>o desperdício:</a:t>
            </a:r>
            <a:r>
              <a:rPr lang="es-ES_tradnl" sz="2800">
                <a:solidFill>
                  <a:srgbClr val="000000"/>
                </a:solidFill>
              </a:rPr>
              <a:t> </a:t>
            </a:r>
          </a:p>
          <a:p>
            <a:pPr lvl="1" algn="ctr">
              <a:lnSpc>
                <a:spcPct val="80000"/>
              </a:lnSpc>
              <a:spcAft>
                <a:spcPts val="1200"/>
              </a:spcAft>
            </a:pPr>
            <a:r>
              <a:rPr lang="es-ES_tradnl" sz="2400">
                <a:solidFill>
                  <a:srgbClr val="000000"/>
                </a:solidFill>
              </a:rPr>
              <a:t>1/3 dos alimentos</a:t>
            </a:r>
          </a:p>
          <a:p>
            <a:pPr lvl="1" algn="ctr">
              <a:lnSpc>
                <a:spcPct val="80000"/>
              </a:lnSpc>
              <a:spcAft>
                <a:spcPts val="1200"/>
              </a:spcAft>
            </a:pPr>
            <a:r>
              <a:rPr lang="es-ES_tradnl" sz="2400">
                <a:solidFill>
                  <a:srgbClr val="000000"/>
                </a:solidFill>
              </a:rPr>
              <a:t> produzidos no Brasil</a:t>
            </a:r>
          </a:p>
          <a:p>
            <a:pPr lvl="1" algn="ctr">
              <a:lnSpc>
                <a:spcPct val="80000"/>
              </a:lnSpc>
              <a:spcAft>
                <a:spcPts val="1200"/>
              </a:spcAft>
            </a:pPr>
            <a:r>
              <a:rPr lang="es-ES_tradnl" sz="2400">
                <a:solidFill>
                  <a:srgbClr val="000000"/>
                </a:solidFill>
              </a:rPr>
              <a:t> estraga, enquanto</a:t>
            </a:r>
          </a:p>
          <a:p>
            <a:pPr lvl="1" algn="ctr">
              <a:lnSpc>
                <a:spcPct val="80000"/>
              </a:lnSpc>
              <a:spcAft>
                <a:spcPts val="1200"/>
              </a:spcAft>
            </a:pPr>
            <a:r>
              <a:rPr lang="es-ES_tradnl" sz="2400">
                <a:solidFill>
                  <a:srgbClr val="000000"/>
                </a:solidFill>
              </a:rPr>
              <a:t> milhões de pessoas</a:t>
            </a:r>
          </a:p>
          <a:p>
            <a:pPr lvl="1" algn="ctr">
              <a:lnSpc>
                <a:spcPct val="80000"/>
              </a:lnSpc>
              <a:spcAft>
                <a:spcPts val="1200"/>
              </a:spcAft>
            </a:pPr>
            <a:r>
              <a:rPr lang="es-ES_tradnl" sz="2400">
                <a:solidFill>
                  <a:srgbClr val="000000"/>
                </a:solidFill>
              </a:rPr>
              <a:t> morrem de fome.</a:t>
            </a:r>
          </a:p>
          <a:p>
            <a:pPr>
              <a:spcAft>
                <a:spcPts val="240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268483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1447800"/>
            <a:ext cx="54991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812800" y="457200"/>
            <a:ext cx="10363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pt-BR" sz="3200" b="1">
                <a:solidFill>
                  <a:srgbClr val="3366FF"/>
                </a:solidFill>
              </a:rPr>
              <a:t>Dicas para você economizar</a:t>
            </a:r>
            <a:endParaRPr lang="es-ES_tradnl" sz="4400">
              <a:solidFill>
                <a:srgbClr val="3366FF"/>
              </a:solidFill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422400" y="1231900"/>
            <a:ext cx="5892800" cy="440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lnSpc>
                <a:spcPct val="80000"/>
              </a:lnSpc>
              <a:spcBef>
                <a:spcPct val="20000"/>
              </a:spcBef>
            </a:pPr>
            <a:endParaRPr lang="pt-BR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pt-BR" sz="2400" b="1" dirty="0"/>
              <a:t>Faça uma lista para comprar somente o necess</a:t>
            </a:r>
            <a:r>
              <a:rPr lang="pt-BR" altLang="ja-JP" sz="2400" b="1" dirty="0"/>
              <a:t>ário;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pt-BR" sz="2400" b="1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pt-BR" sz="2400" b="1" dirty="0"/>
              <a:t>Faça pesquisa de preço;</a:t>
            </a:r>
            <a:endParaRPr lang="pt-BR" altLang="ja-JP" sz="2400" b="1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pt-BR" sz="2400" b="1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pt-BR" sz="2400" b="1" dirty="0"/>
              <a:t>Procure produtos em oferta;</a:t>
            </a:r>
            <a:endParaRPr lang="pt-BR" altLang="ja-JP" sz="2400" b="1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pt-BR" sz="2400" b="1" dirty="0"/>
              <a:t> </a:t>
            </a:r>
            <a:endParaRPr lang="es-ES_tradnl" sz="2400" b="1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s-ES_tradnl" sz="2400" b="1" dirty="0"/>
              <a:t>Compre frutas e </a:t>
            </a:r>
            <a:r>
              <a:rPr lang="es-ES_tradnl" sz="2400" b="1" dirty="0" err="1"/>
              <a:t>legumes</a:t>
            </a:r>
            <a:r>
              <a:rPr lang="es-ES_tradnl" sz="2400" b="1" dirty="0"/>
              <a:t> </a:t>
            </a:r>
            <a:r>
              <a:rPr lang="es-ES_tradnl" sz="2400" b="1" dirty="0" smtClean="0"/>
              <a:t>da </a:t>
            </a:r>
            <a:r>
              <a:rPr lang="es-ES_tradnl" altLang="ja-JP" sz="2400" b="1" dirty="0"/>
              <a:t>época;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s-ES_tradnl" altLang="ja-JP" sz="2400" b="1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s-ES_tradnl" sz="2400" b="1" dirty="0"/>
              <a:t>•    </a:t>
            </a:r>
            <a:r>
              <a:rPr lang="es-ES_tradnl" sz="2400" b="1" dirty="0" err="1">
                <a:solidFill>
                  <a:srgbClr val="FF0000"/>
                </a:solidFill>
              </a:rPr>
              <a:t>N</a:t>
            </a:r>
            <a:r>
              <a:rPr lang="es-ES_tradnl" altLang="ja-JP" sz="2400" b="1" dirty="0" err="1">
                <a:solidFill>
                  <a:srgbClr val="FF0000"/>
                </a:solidFill>
              </a:rPr>
              <a:t>ão</a:t>
            </a:r>
            <a:r>
              <a:rPr lang="es-ES_tradnl" altLang="ja-JP" sz="2400" b="1" dirty="0">
                <a:solidFill>
                  <a:srgbClr val="FF0000"/>
                </a:solidFill>
              </a:rPr>
              <a:t> </a:t>
            </a:r>
            <a:r>
              <a:rPr lang="es-ES_tradnl" altLang="ja-JP" sz="2400" b="1" dirty="0" err="1">
                <a:solidFill>
                  <a:srgbClr val="FF0000"/>
                </a:solidFill>
              </a:rPr>
              <a:t>vá</a:t>
            </a:r>
            <a:r>
              <a:rPr lang="es-ES_tradnl" altLang="ja-JP" sz="2400" b="1" dirty="0">
                <a:solidFill>
                  <a:srgbClr val="FF0000"/>
                </a:solidFill>
              </a:rPr>
              <a:t> </a:t>
            </a:r>
            <a:r>
              <a:rPr lang="es-ES_tradnl" altLang="ja-JP" sz="2400" b="1" dirty="0" err="1">
                <a:solidFill>
                  <a:srgbClr val="FF0000"/>
                </a:solidFill>
              </a:rPr>
              <a:t>ao</a:t>
            </a:r>
            <a:r>
              <a:rPr lang="es-ES_tradnl" altLang="ja-JP" sz="2400" b="1" dirty="0">
                <a:solidFill>
                  <a:srgbClr val="FF0000"/>
                </a:solidFill>
              </a:rPr>
              <a:t> supermercado </a:t>
            </a:r>
            <a:r>
              <a:rPr lang="es-ES_tradnl" altLang="ja-JP" sz="2400" b="1" dirty="0" err="1">
                <a:solidFill>
                  <a:srgbClr val="FF0000"/>
                </a:solidFill>
              </a:rPr>
              <a:t>com</a:t>
            </a:r>
            <a:r>
              <a:rPr lang="es-ES_tradnl" altLang="ja-JP" sz="2400" b="1" dirty="0">
                <a:solidFill>
                  <a:srgbClr val="FF0000"/>
                </a:solidFill>
              </a:rPr>
              <a:t> </a:t>
            </a:r>
            <a:r>
              <a:rPr lang="es-ES_tradnl" altLang="ja-JP" sz="2400" b="1" dirty="0" err="1">
                <a:solidFill>
                  <a:srgbClr val="FF0000"/>
                </a:solidFill>
              </a:rPr>
              <a:t>fome</a:t>
            </a:r>
            <a:r>
              <a:rPr lang="es-ES_tradnl" altLang="ja-JP" sz="2400" b="1" dirty="0">
                <a:solidFill>
                  <a:srgbClr val="FF0000"/>
                </a:solidFill>
              </a:rPr>
              <a:t>.</a:t>
            </a:r>
            <a:endParaRPr lang="es-ES_tradnl" sz="2400" b="1" dirty="0">
              <a:solidFill>
                <a:srgbClr val="FF0000"/>
              </a:solidFill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7569200" y="5924552"/>
            <a:ext cx="3746500" cy="504825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pt-BR" sz="2800" b="1" dirty="0"/>
              <a:t>Valorize seu dinheiro!</a:t>
            </a:r>
          </a:p>
        </p:txBody>
      </p:sp>
    </p:spTree>
    <p:extLst>
      <p:ext uri="{BB962C8B-B14F-4D97-AF65-F5344CB8AC3E}">
        <p14:creationId xmlns:p14="http://schemas.microsoft.com/office/powerpoint/2010/main" val="3118215623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0" descr="3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55284">
            <a:off x="3426885" y="2032000"/>
            <a:ext cx="5786967" cy="337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17600" y="457200"/>
            <a:ext cx="10363200" cy="76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pt-BR" sz="3200" b="1" smtClean="0">
                <a:solidFill>
                  <a:srgbClr val="3366FF"/>
                </a:solidFill>
                <a:latin typeface="Arial" charset="0"/>
                <a:ea typeface="ＭＳ Ｐゴシック" charset="-128"/>
              </a:rPr>
              <a:t>E na hora de pagar?</a:t>
            </a:r>
            <a:r>
              <a:rPr lang="pt-BR" sz="3200" b="1" smtClean="0">
                <a:solidFill>
                  <a:srgbClr val="7F7F7F"/>
                </a:solidFill>
                <a:latin typeface="Arial" charset="0"/>
                <a:ea typeface="ＭＳ Ｐゴシック" charset="-128"/>
              </a:rPr>
              <a:t> </a:t>
            </a:r>
            <a:br>
              <a:rPr lang="pt-BR" sz="3200" b="1" smtClean="0">
                <a:solidFill>
                  <a:srgbClr val="7F7F7F"/>
                </a:solidFill>
                <a:latin typeface="Arial" charset="0"/>
                <a:ea typeface="ＭＳ Ｐゴシック" charset="-128"/>
              </a:rPr>
            </a:br>
            <a:endParaRPr lang="es-ES_tradnl" sz="3200" smtClean="0">
              <a:solidFill>
                <a:srgbClr val="7F7F7F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3932767" y="1120776"/>
            <a:ext cx="4572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lvl="1"/>
            <a:r>
              <a:rPr lang="pt-BR" sz="4000" b="1">
                <a:solidFill>
                  <a:srgbClr val="FF3300"/>
                </a:solidFill>
              </a:rPr>
              <a:t>ATENÇÃO</a:t>
            </a:r>
            <a:endParaRPr lang="pt-BR" sz="4000"/>
          </a:p>
        </p:txBody>
      </p:sp>
      <p:sp>
        <p:nvSpPr>
          <p:cNvPr id="27" name="Text Box 12"/>
          <p:cNvSpPr txBox="1">
            <a:spLocks noChangeArrowheads="1"/>
          </p:cNvSpPr>
          <p:nvPr/>
        </p:nvSpPr>
        <p:spPr bwMode="auto">
          <a:xfrm>
            <a:off x="304800" y="4876801"/>
            <a:ext cx="11684000" cy="1615827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pt-BR" sz="2200" b="1"/>
              <a:t>Cuidado com os elevados juros e taxas!</a:t>
            </a:r>
            <a:endParaRPr lang="es-ES_tradnl" sz="2200" b="1"/>
          </a:p>
          <a:p>
            <a:pPr algn="ctr"/>
            <a:r>
              <a:rPr lang="pt-BR" sz="2200" b="1">
                <a:solidFill>
                  <a:schemeClr val="bg1"/>
                </a:solidFill>
              </a:rPr>
              <a:t>Lembre-se:</a:t>
            </a:r>
            <a:endParaRPr lang="pt-BR" sz="2200">
              <a:solidFill>
                <a:schemeClr val="bg1"/>
              </a:solidFill>
            </a:endParaRPr>
          </a:p>
          <a:p>
            <a:pPr algn="ctr"/>
            <a:r>
              <a:rPr lang="pt-BR" sz="2200" b="1">
                <a:solidFill>
                  <a:schemeClr val="bg1"/>
                </a:solidFill>
              </a:rPr>
              <a:t>Melhor do que comprar a prazo é poupar para comprar à vista!</a:t>
            </a:r>
            <a:endParaRPr lang="es-ES_tradnl" sz="2200" b="1">
              <a:solidFill>
                <a:srgbClr val="FF3300"/>
              </a:solidFill>
            </a:endParaRPr>
          </a:p>
          <a:p>
            <a:pPr algn="ctr">
              <a:spcBef>
                <a:spcPct val="50000"/>
              </a:spcBef>
            </a:pPr>
            <a:endParaRPr lang="pt-BR" sz="2200"/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117600" y="1905001"/>
            <a:ext cx="10058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pt-BR" sz="2200" b="1"/>
              <a:t>Analise qual é a melhor forma de pagamento:</a:t>
            </a:r>
          </a:p>
          <a:p>
            <a:endParaRPr lang="en-US" sz="2200"/>
          </a:p>
        </p:txBody>
      </p:sp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0" y="3124201"/>
            <a:ext cx="3454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lvl="1" algn="ctr"/>
            <a:r>
              <a:rPr lang="pt-BR" sz="4000"/>
              <a:t>À VISTA</a:t>
            </a:r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8128000" y="3124200"/>
            <a:ext cx="38608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lvl="1"/>
            <a:r>
              <a:rPr lang="pt-BR" sz="4000"/>
              <a:t>A PRAZO</a:t>
            </a:r>
          </a:p>
          <a:p>
            <a:pPr lvl="1" algn="ctr"/>
            <a:r>
              <a:rPr lang="pt-BR" sz="2500" b="1"/>
              <a:t>(crediário)</a:t>
            </a:r>
          </a:p>
        </p:txBody>
      </p:sp>
    </p:spTree>
    <p:extLst>
      <p:ext uri="{BB962C8B-B14F-4D97-AF65-F5344CB8AC3E}">
        <p14:creationId xmlns:p14="http://schemas.microsoft.com/office/powerpoint/2010/main" val="3487116843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6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28" grpId="0"/>
      <p:bldP spid="29" grpId="0"/>
      <p:bldP spid="3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14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042988"/>
            <a:ext cx="5486400" cy="497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381000"/>
            <a:ext cx="10363200" cy="76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pt-BR" sz="3200" b="1" smtClean="0">
                <a:solidFill>
                  <a:srgbClr val="3366FF"/>
                </a:solidFill>
                <a:latin typeface="Arial" charset="0"/>
                <a:ea typeface="ＭＳ Ｐゴシック" charset="-128"/>
              </a:rPr>
              <a:t>Atenção na hora de comprar</a:t>
            </a:r>
            <a:endParaRPr lang="es-ES_tradnl" sz="3200" b="1" smtClean="0">
              <a:solidFill>
                <a:srgbClr val="3366FF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9196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3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0" y="830263"/>
            <a:ext cx="6639984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57200"/>
            <a:ext cx="10363200" cy="692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t-BR" sz="3200" b="1" smtClean="0">
                <a:solidFill>
                  <a:srgbClr val="3366FF"/>
                </a:solidFill>
                <a:latin typeface="Arial" charset="0"/>
                <a:ea typeface="ＭＳ Ｐゴシック" charset="-128"/>
              </a:rPr>
              <a:t>Cheques e Cartões</a:t>
            </a:r>
            <a:endParaRPr lang="pt-BR" smtClean="0">
              <a:solidFill>
                <a:srgbClr val="3366FF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7620000" y="1752600"/>
            <a:ext cx="4064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pt-BR" b="1"/>
              <a:t>Cheque;</a:t>
            </a:r>
          </a:p>
          <a:p>
            <a:pPr>
              <a:spcBef>
                <a:spcPct val="20000"/>
              </a:spcBef>
              <a:buFontTx/>
              <a:buChar char="•"/>
            </a:pPr>
            <a:endParaRPr lang="pt-BR" b="1"/>
          </a:p>
          <a:p>
            <a:pPr>
              <a:spcBef>
                <a:spcPct val="20000"/>
              </a:spcBef>
              <a:buFontTx/>
              <a:buChar char="•"/>
            </a:pPr>
            <a:r>
              <a:rPr lang="pt-BR" b="1"/>
              <a:t>Cheque Pré-datado;</a:t>
            </a:r>
          </a:p>
          <a:p>
            <a:pPr>
              <a:spcBef>
                <a:spcPct val="20000"/>
              </a:spcBef>
              <a:buFontTx/>
              <a:buChar char="•"/>
            </a:pPr>
            <a:endParaRPr lang="pt-BR" b="1"/>
          </a:p>
          <a:p>
            <a:pPr>
              <a:spcBef>
                <a:spcPct val="20000"/>
              </a:spcBef>
              <a:buFontTx/>
              <a:buChar char="•"/>
            </a:pPr>
            <a:r>
              <a:rPr lang="pt-BR" b="1"/>
              <a:t>Cheque Especial;</a:t>
            </a:r>
          </a:p>
          <a:p>
            <a:pPr>
              <a:spcBef>
                <a:spcPct val="20000"/>
              </a:spcBef>
              <a:buFontTx/>
              <a:buChar char="•"/>
            </a:pPr>
            <a:endParaRPr lang="pt-BR" b="1"/>
          </a:p>
          <a:p>
            <a:pPr>
              <a:spcBef>
                <a:spcPct val="20000"/>
              </a:spcBef>
              <a:buFontTx/>
              <a:buChar char="•"/>
            </a:pPr>
            <a:r>
              <a:rPr lang="pt-BR" b="1"/>
              <a:t>Cartão de Débito;</a:t>
            </a:r>
          </a:p>
          <a:p>
            <a:pPr>
              <a:spcBef>
                <a:spcPct val="20000"/>
              </a:spcBef>
              <a:buFontTx/>
              <a:buChar char="•"/>
            </a:pPr>
            <a:endParaRPr lang="pt-BR" b="1"/>
          </a:p>
          <a:p>
            <a:pPr>
              <a:spcBef>
                <a:spcPct val="20000"/>
              </a:spcBef>
              <a:buFontTx/>
              <a:buChar char="•"/>
            </a:pPr>
            <a:r>
              <a:rPr lang="pt-BR" b="1"/>
              <a:t>Cartão de Crédito.</a:t>
            </a:r>
          </a:p>
          <a:p>
            <a:pPr>
              <a:spcBef>
                <a:spcPct val="20000"/>
              </a:spcBef>
              <a:buFontTx/>
              <a:buChar char="•"/>
            </a:pPr>
            <a:endParaRPr lang="pt-BR" b="1"/>
          </a:p>
        </p:txBody>
      </p:sp>
    </p:spTree>
    <p:extLst>
      <p:ext uri="{BB962C8B-B14F-4D97-AF65-F5344CB8AC3E}">
        <p14:creationId xmlns:p14="http://schemas.microsoft.com/office/powerpoint/2010/main" val="3774430671"/>
      </p:ext>
    </p:extLst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4" descr="0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20676"/>
            <a:ext cx="5264152" cy="571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5892800" y="3733800"/>
            <a:ext cx="5588000" cy="1905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t-BR" sz="2000" b="1" i="1" dirty="0" smtClean="0">
                <a:solidFill>
                  <a:srgbClr val="606060"/>
                </a:solidFill>
                <a:latin typeface="Arial" charset="0"/>
                <a:ea typeface="ＭＳ Ｐゴシック" charset="-128"/>
              </a:rPr>
              <a:t>“Há duas maneiras de conseguir o suficiente: uma é ganhar mais.</a:t>
            </a:r>
            <a:br>
              <a:rPr lang="pt-BR" sz="2000" b="1" i="1" dirty="0" smtClean="0">
                <a:solidFill>
                  <a:srgbClr val="606060"/>
                </a:solidFill>
                <a:latin typeface="Arial" charset="0"/>
                <a:ea typeface="ＭＳ Ｐゴシック" charset="-128"/>
              </a:rPr>
            </a:br>
            <a:r>
              <a:rPr lang="pt-BR" sz="2000" b="1" i="1" dirty="0" smtClean="0">
                <a:solidFill>
                  <a:srgbClr val="606060"/>
                </a:solidFill>
                <a:latin typeface="Arial" charset="0"/>
                <a:ea typeface="ＭＳ Ｐゴシック" charset="-128"/>
              </a:rPr>
              <a:t>A outra é gastar menos." </a:t>
            </a:r>
            <a:br>
              <a:rPr lang="pt-BR" sz="2000" b="1" i="1" dirty="0" smtClean="0">
                <a:solidFill>
                  <a:srgbClr val="606060"/>
                </a:solidFill>
                <a:latin typeface="Arial" charset="0"/>
                <a:ea typeface="ＭＳ Ｐゴシック" charset="-128"/>
              </a:rPr>
            </a:br>
            <a:r>
              <a:rPr lang="pt-BR" sz="2400" b="1" dirty="0" smtClean="0">
                <a:solidFill>
                  <a:srgbClr val="606060"/>
                </a:solidFill>
                <a:latin typeface="Arial" charset="0"/>
                <a:ea typeface="ＭＳ Ｐゴシック" charset="-128"/>
              </a:rPr>
              <a:t/>
            </a:r>
            <a:br>
              <a:rPr lang="pt-BR" sz="2400" b="1" dirty="0" smtClean="0">
                <a:solidFill>
                  <a:srgbClr val="606060"/>
                </a:solidFill>
                <a:latin typeface="Arial" charset="0"/>
                <a:ea typeface="ＭＳ Ｐゴシック" charset="-128"/>
              </a:rPr>
            </a:br>
            <a:r>
              <a:rPr lang="pt-BR" sz="1800" b="1" dirty="0" smtClean="0">
                <a:solidFill>
                  <a:srgbClr val="606060"/>
                </a:solidFill>
                <a:latin typeface="Arial" charset="0"/>
                <a:ea typeface="ＭＳ Ｐゴシック" charset="-128"/>
              </a:rPr>
              <a:t>G. K. </a:t>
            </a:r>
            <a:r>
              <a:rPr lang="pt-BR" sz="1800" b="1" dirty="0" err="1" smtClean="0">
                <a:solidFill>
                  <a:srgbClr val="606060"/>
                </a:solidFill>
                <a:latin typeface="Arial" charset="0"/>
                <a:ea typeface="ＭＳ Ｐゴシック" charset="-128"/>
              </a:rPr>
              <a:t>Chestertor</a:t>
            </a:r>
            <a:endParaRPr lang="pt-BR" sz="3600" b="1" dirty="0" smtClean="0">
              <a:solidFill>
                <a:srgbClr val="606060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9372613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935038"/>
            <a:ext cx="4546600" cy="493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57200"/>
            <a:ext cx="10363200" cy="76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t-BR" sz="3200" b="1" smtClean="0">
                <a:solidFill>
                  <a:srgbClr val="3366FF"/>
                </a:solidFill>
                <a:latin typeface="Arial" charset="0"/>
                <a:ea typeface="ＭＳ Ｐゴシック" charset="-128"/>
              </a:rPr>
              <a:t>Como sair do vermelho</a:t>
            </a:r>
            <a:endParaRPr lang="pt-BR" b="1" smtClean="0">
              <a:solidFill>
                <a:srgbClr val="3366FF"/>
              </a:solidFill>
              <a:ea typeface="ＭＳ Ｐゴシック" charset="-128"/>
            </a:endParaRPr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6083301" y="1812926"/>
            <a:ext cx="6074833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dirty="0">
                <a:solidFill>
                  <a:srgbClr val="FF9900"/>
                </a:solidFill>
                <a:latin typeface="Zapf Dingbats" charset="2"/>
              </a:rPr>
              <a:t>★ </a:t>
            </a:r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perceber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está</a:t>
            </a:r>
            <a:r>
              <a:rPr lang="en-US" dirty="0"/>
              <a:t> </a:t>
            </a:r>
            <a:r>
              <a:rPr lang="en-US" dirty="0" err="1"/>
              <a:t>endividado</a:t>
            </a:r>
            <a:r>
              <a:rPr lang="en-US" dirty="0"/>
              <a:t>, </a:t>
            </a:r>
            <a:r>
              <a:rPr lang="en-US" dirty="0" err="1"/>
              <a:t>não</a:t>
            </a:r>
            <a:r>
              <a:rPr lang="en-US" dirty="0"/>
              <a:t> se </a:t>
            </a:r>
            <a:r>
              <a:rPr lang="en-US" dirty="0" err="1"/>
              <a:t>desespere</a:t>
            </a:r>
            <a:r>
              <a:rPr lang="en-US" dirty="0"/>
              <a:t>;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FF9900"/>
                </a:solidFill>
                <a:latin typeface="Zapf Dingbats" charset="2"/>
              </a:rPr>
              <a:t>★</a:t>
            </a:r>
            <a:r>
              <a:rPr lang="en-US" dirty="0">
                <a:latin typeface="Zapf Dingbats" charset="2"/>
              </a:rPr>
              <a:t> </a:t>
            </a:r>
            <a:r>
              <a:rPr lang="en-US" dirty="0" err="1"/>
              <a:t>Mantenha</a:t>
            </a:r>
            <a:r>
              <a:rPr lang="en-US" dirty="0"/>
              <a:t> a </a:t>
            </a:r>
            <a:r>
              <a:rPr lang="en-US" dirty="0" err="1"/>
              <a:t>calma</a:t>
            </a:r>
            <a:r>
              <a:rPr lang="en-US" dirty="0"/>
              <a:t> e </a:t>
            </a:r>
            <a:r>
              <a:rPr lang="en-US" dirty="0" err="1"/>
              <a:t>seja</a:t>
            </a:r>
            <a:r>
              <a:rPr lang="en-US" dirty="0"/>
              <a:t> </a:t>
            </a:r>
            <a:r>
              <a:rPr lang="en-US" dirty="0" err="1"/>
              <a:t>racional</a:t>
            </a:r>
            <a:r>
              <a:rPr lang="en-US" dirty="0"/>
              <a:t>;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FF9900"/>
                </a:solidFill>
                <a:latin typeface="Zapf Dingbats" charset="2"/>
              </a:rPr>
              <a:t>★ </a:t>
            </a:r>
            <a:r>
              <a:rPr lang="en-US" dirty="0" err="1"/>
              <a:t>Seja</a:t>
            </a:r>
            <a:r>
              <a:rPr lang="en-US" dirty="0"/>
              <a:t> </a:t>
            </a:r>
            <a:r>
              <a:rPr lang="en-US" dirty="0" err="1"/>
              <a:t>paciente</a:t>
            </a:r>
            <a:r>
              <a:rPr lang="en-US" dirty="0"/>
              <a:t>, </a:t>
            </a:r>
            <a:r>
              <a:rPr lang="en-US" dirty="0" err="1"/>
              <a:t>pois</a:t>
            </a:r>
            <a:r>
              <a:rPr lang="en-US" dirty="0"/>
              <a:t> a </a:t>
            </a:r>
            <a:r>
              <a:rPr lang="en-US" dirty="0" err="1"/>
              <a:t>solução</a:t>
            </a:r>
            <a:r>
              <a:rPr lang="en-US" dirty="0"/>
              <a:t> </a:t>
            </a:r>
            <a:r>
              <a:rPr lang="en-US" dirty="0" err="1"/>
              <a:t>não</a:t>
            </a:r>
            <a:r>
              <a:rPr lang="en-US" dirty="0"/>
              <a:t> é </a:t>
            </a:r>
            <a:r>
              <a:rPr lang="en-US" dirty="0" err="1"/>
              <a:t>imediata</a:t>
            </a:r>
            <a:r>
              <a:rPr lang="en-US" dirty="0"/>
              <a:t>;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FF9900"/>
                </a:solidFill>
                <a:latin typeface="Zapf Dingbats" charset="2"/>
              </a:rPr>
              <a:t>★</a:t>
            </a:r>
            <a:r>
              <a:rPr lang="en-US" dirty="0">
                <a:latin typeface="Zapf Dingbats" charset="2"/>
              </a:rPr>
              <a:t> </a:t>
            </a:r>
            <a:r>
              <a:rPr lang="en-US" dirty="0" err="1"/>
              <a:t>Analise</a:t>
            </a:r>
            <a:r>
              <a:rPr lang="en-US" dirty="0"/>
              <a:t> a </a:t>
            </a:r>
            <a:r>
              <a:rPr lang="en-US" dirty="0" err="1"/>
              <a:t>situação</a:t>
            </a:r>
            <a:r>
              <a:rPr lang="en-US" dirty="0"/>
              <a:t> e </a:t>
            </a:r>
            <a:r>
              <a:rPr lang="en-US" dirty="0" err="1"/>
              <a:t>estabeleça</a:t>
            </a:r>
            <a:r>
              <a:rPr lang="en-US" dirty="0"/>
              <a:t> um </a:t>
            </a:r>
            <a:r>
              <a:rPr lang="en-US" dirty="0" err="1"/>
              <a:t>plano</a:t>
            </a:r>
            <a:r>
              <a:rPr lang="en-US" dirty="0"/>
              <a:t> </a:t>
            </a:r>
            <a:r>
              <a:rPr lang="en-US" dirty="0" err="1"/>
              <a:t>para</a:t>
            </a:r>
            <a:r>
              <a:rPr lang="en-US" dirty="0"/>
              <a:t> </a:t>
            </a:r>
            <a:r>
              <a:rPr lang="en-US" dirty="0" err="1"/>
              <a:t>corrigi</a:t>
            </a:r>
            <a:r>
              <a:rPr lang="en-US" dirty="0"/>
              <a:t>-la;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FF9900"/>
                </a:solidFill>
                <a:latin typeface="Zapf Dingbats" charset="2"/>
              </a:rPr>
              <a:t>★ </a:t>
            </a:r>
            <a:r>
              <a:rPr lang="en-US" dirty="0" err="1"/>
              <a:t>Fuja</a:t>
            </a:r>
            <a:r>
              <a:rPr lang="en-US" dirty="0"/>
              <a:t> dos </a:t>
            </a:r>
            <a:r>
              <a:rPr lang="en-US" dirty="0" err="1"/>
              <a:t>agiotas</a:t>
            </a:r>
            <a:r>
              <a:rPr lang="en-US" dirty="0"/>
              <a:t>;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FF9900"/>
                </a:solidFill>
                <a:latin typeface="Zapf Dingbats" charset="2"/>
              </a:rPr>
              <a:t>★</a:t>
            </a:r>
            <a:r>
              <a:rPr lang="en-US" dirty="0">
                <a:latin typeface="Zapf Dingbats" charset="2"/>
              </a:rPr>
              <a:t> </a:t>
            </a:r>
            <a:r>
              <a:rPr lang="en-US" dirty="0" err="1"/>
              <a:t>Renegocie</a:t>
            </a:r>
            <a:r>
              <a:rPr lang="en-US" dirty="0"/>
              <a:t> a </a:t>
            </a:r>
            <a:r>
              <a:rPr lang="en-US" dirty="0" err="1"/>
              <a:t>sua</a:t>
            </a:r>
            <a:r>
              <a:rPr lang="en-US" dirty="0"/>
              <a:t> </a:t>
            </a:r>
            <a:r>
              <a:rPr lang="en-US" dirty="0" err="1"/>
              <a:t>d</a:t>
            </a:r>
            <a:r>
              <a:rPr lang="en-US" altLang="ja-JP" dirty="0" err="1"/>
              <a:t>ívida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2587516"/>
      </p:ext>
    </p:extLst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4"/>
          <p:cNvSpPr>
            <a:spLocks noChangeArrowheads="1"/>
          </p:cNvSpPr>
          <p:nvPr/>
        </p:nvSpPr>
        <p:spPr bwMode="auto">
          <a:xfrm>
            <a:off x="1562100" y="939800"/>
            <a:ext cx="980440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7800" indent="-177800">
              <a:spcBef>
                <a:spcPct val="20000"/>
              </a:spcBef>
              <a:spcAft>
                <a:spcPts val="600"/>
              </a:spcAft>
            </a:pPr>
            <a:r>
              <a:rPr lang="en-US" dirty="0">
                <a:solidFill>
                  <a:srgbClr val="FF9900"/>
                </a:solidFill>
                <a:latin typeface="Zapf Dingbats" charset="2"/>
              </a:rPr>
              <a:t>★ </a:t>
            </a:r>
            <a:r>
              <a:rPr lang="pt-BR" sz="2400" b="1" dirty="0">
                <a:solidFill>
                  <a:srgbClr val="FF0000"/>
                </a:solidFill>
              </a:rPr>
              <a:t>Anote tudo o que est</a:t>
            </a:r>
            <a:r>
              <a:rPr lang="pt-BR" altLang="ja-JP" sz="2400" b="1" dirty="0">
                <a:solidFill>
                  <a:srgbClr val="FF0000"/>
                </a:solidFill>
              </a:rPr>
              <a:t>á devendo;</a:t>
            </a:r>
            <a:endParaRPr lang="pt-BR" sz="2400" b="1" dirty="0">
              <a:solidFill>
                <a:srgbClr val="FF0000"/>
              </a:solidFill>
            </a:endParaRPr>
          </a:p>
          <a:p>
            <a:pPr marL="177800" indent="-177800">
              <a:spcBef>
                <a:spcPct val="2000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2060"/>
                </a:solidFill>
                <a:latin typeface="Zapf Dingbats" charset="2"/>
              </a:rPr>
              <a:t>★ </a:t>
            </a:r>
            <a:r>
              <a:rPr lang="pt-BR" sz="2400" b="1" dirty="0">
                <a:solidFill>
                  <a:srgbClr val="002060"/>
                </a:solidFill>
              </a:rPr>
              <a:t>Liste todos os seus ganhos / receitas;</a:t>
            </a:r>
          </a:p>
          <a:p>
            <a:pPr marL="177800" indent="-177800">
              <a:spcBef>
                <a:spcPct val="200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2060"/>
                </a:solidFill>
                <a:latin typeface="Zapf Dingbats" charset="2"/>
              </a:rPr>
              <a:t>★ </a:t>
            </a:r>
            <a:r>
              <a:rPr lang="pt-BR" sz="2400" b="1" dirty="0">
                <a:solidFill>
                  <a:srgbClr val="FF0000"/>
                </a:solidFill>
              </a:rPr>
              <a:t>Analise as suas d</a:t>
            </a:r>
            <a:r>
              <a:rPr lang="pt-BR" altLang="ja-JP" sz="2400" b="1" dirty="0">
                <a:solidFill>
                  <a:srgbClr val="FF0000"/>
                </a:solidFill>
              </a:rPr>
              <a:t>ívidas;</a:t>
            </a:r>
            <a:endParaRPr lang="pt-BR" sz="2400" b="1" dirty="0">
              <a:solidFill>
                <a:srgbClr val="FF0000"/>
              </a:solidFill>
            </a:endParaRPr>
          </a:p>
          <a:p>
            <a:pPr marL="177800" indent="-177800">
              <a:spcBef>
                <a:spcPct val="200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2060"/>
                </a:solidFill>
                <a:latin typeface="Zapf Dingbats" charset="2"/>
              </a:rPr>
              <a:t>★ </a:t>
            </a:r>
            <a:r>
              <a:rPr lang="pt-BR" sz="2400" b="1" dirty="0">
                <a:solidFill>
                  <a:srgbClr val="002060"/>
                </a:solidFill>
              </a:rPr>
              <a:t>Conheça seus credores: bancos, financeiras, </a:t>
            </a:r>
            <a:r>
              <a:rPr lang="pt-BR" sz="2400" b="1" dirty="0" err="1">
                <a:solidFill>
                  <a:srgbClr val="002060"/>
                </a:solidFill>
              </a:rPr>
              <a:t>etc</a:t>
            </a:r>
            <a:r>
              <a:rPr lang="pt-BR" sz="2400" b="1" dirty="0">
                <a:solidFill>
                  <a:srgbClr val="002060"/>
                </a:solidFill>
              </a:rPr>
              <a:t>;</a:t>
            </a:r>
          </a:p>
          <a:p>
            <a:pPr marL="177800" indent="-177800">
              <a:spcBef>
                <a:spcPct val="200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2060"/>
                </a:solidFill>
                <a:latin typeface="Zapf Dingbats" charset="2"/>
              </a:rPr>
              <a:t>★ </a:t>
            </a:r>
            <a:r>
              <a:rPr lang="pt-BR" sz="2400" b="1" dirty="0">
                <a:solidFill>
                  <a:srgbClr val="FF0000"/>
                </a:solidFill>
                <a:sym typeface="Symbol" charset="2"/>
              </a:rPr>
              <a:t>Procure diretamente os credores de suas d</a:t>
            </a:r>
            <a:r>
              <a:rPr lang="pt-BR" altLang="ja-JP" sz="2400" b="1" dirty="0">
                <a:solidFill>
                  <a:srgbClr val="FF0000"/>
                </a:solidFill>
                <a:sym typeface="Symbol" charset="2"/>
              </a:rPr>
              <a:t>ívidas;</a:t>
            </a:r>
            <a:endParaRPr lang="pt-BR" sz="2400" b="1" dirty="0">
              <a:solidFill>
                <a:srgbClr val="FF0000"/>
              </a:solidFill>
            </a:endParaRPr>
          </a:p>
          <a:p>
            <a:pPr marL="177800" indent="-177800">
              <a:spcBef>
                <a:spcPct val="200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2060"/>
                </a:solidFill>
                <a:latin typeface="Zapf Dingbats" charset="2"/>
              </a:rPr>
              <a:t>★ </a:t>
            </a:r>
            <a:r>
              <a:rPr lang="pt-BR" sz="2400" b="1" dirty="0">
                <a:solidFill>
                  <a:srgbClr val="002060"/>
                </a:solidFill>
              </a:rPr>
              <a:t>Solicite demonstrativo da dívida ao credor e verifique os juros e multas cobrados;</a:t>
            </a:r>
          </a:p>
          <a:p>
            <a:pPr marL="177800" indent="-177800">
              <a:spcBef>
                <a:spcPct val="200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2060"/>
                </a:solidFill>
                <a:latin typeface="Zapf Dingbats" charset="2"/>
              </a:rPr>
              <a:t>★ </a:t>
            </a:r>
            <a:r>
              <a:rPr lang="pt-BR" sz="2400" b="1" dirty="0">
                <a:solidFill>
                  <a:srgbClr val="FF0000"/>
                </a:solidFill>
              </a:rPr>
              <a:t>Negocie os pagamentos em parcelas dentro de suas possibilidades;</a:t>
            </a:r>
          </a:p>
          <a:p>
            <a:pPr marL="177800" indent="-177800">
              <a:spcBef>
                <a:spcPct val="200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2060"/>
                </a:solidFill>
                <a:latin typeface="Zapf Dingbats" charset="2"/>
              </a:rPr>
              <a:t>★ </a:t>
            </a:r>
            <a:r>
              <a:rPr lang="pt-BR" sz="2400" b="1" dirty="0">
                <a:solidFill>
                  <a:srgbClr val="002060"/>
                </a:solidFill>
              </a:rPr>
              <a:t>Renegocie os juros e multas praticados;</a:t>
            </a:r>
          </a:p>
          <a:p>
            <a:pPr marL="177800" indent="-177800">
              <a:spcBef>
                <a:spcPct val="200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2060"/>
                </a:solidFill>
                <a:latin typeface="Zapf Dingbats" charset="2"/>
              </a:rPr>
              <a:t>★ </a:t>
            </a:r>
            <a:r>
              <a:rPr lang="pt-BR" sz="2400" b="1" dirty="0">
                <a:solidFill>
                  <a:srgbClr val="FF0000"/>
                </a:solidFill>
              </a:rPr>
              <a:t>Tente trocar uma dívida com taxa de juros elevada por outra com taxa menor.</a:t>
            </a:r>
          </a:p>
          <a:p>
            <a:pPr marL="177800" indent="-177800">
              <a:spcBef>
                <a:spcPct val="20000"/>
              </a:spcBef>
              <a:spcAft>
                <a:spcPts val="600"/>
              </a:spcAft>
            </a:pPr>
            <a:endParaRPr lang="pt-BR" sz="2400" dirty="0">
              <a:solidFill>
                <a:srgbClr val="FF0000"/>
              </a:solidFill>
            </a:endParaRPr>
          </a:p>
        </p:txBody>
      </p:sp>
      <p:sp>
        <p:nvSpPr>
          <p:cNvPr id="34819" name="Rectangle 8"/>
          <p:cNvSpPr>
            <a:spLocks noChangeArrowheads="1"/>
          </p:cNvSpPr>
          <p:nvPr/>
        </p:nvSpPr>
        <p:spPr bwMode="auto">
          <a:xfrm>
            <a:off x="529167" y="457200"/>
            <a:ext cx="11176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pt-BR" sz="3200" b="1">
                <a:solidFill>
                  <a:srgbClr val="3366FF"/>
                </a:solidFill>
              </a:rPr>
              <a:t>Passos para uma boa renegociação</a:t>
            </a:r>
            <a:endParaRPr lang="pt-BR" sz="4400">
              <a:solidFill>
                <a:srgbClr val="3366FF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533254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38-3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920" y="1409699"/>
            <a:ext cx="10546080" cy="4703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8345473" y="4267201"/>
            <a:ext cx="3397794" cy="877163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pt-BR" b="1" dirty="0">
                <a:solidFill>
                  <a:srgbClr val="000000"/>
                </a:solidFill>
                <a:latin typeface="Zapf Dingbats" charset="2"/>
              </a:rPr>
              <a:t>✔ </a:t>
            </a:r>
            <a:r>
              <a:rPr lang="pt-BR" b="1" dirty="0">
                <a:solidFill>
                  <a:srgbClr val="000000"/>
                </a:solidFill>
              </a:rPr>
              <a:t>Pagar a pendência</a:t>
            </a:r>
          </a:p>
          <a:p>
            <a:pPr>
              <a:spcAft>
                <a:spcPts val="1800"/>
              </a:spcAft>
            </a:pPr>
            <a:r>
              <a:rPr lang="pt-BR" b="1" dirty="0">
                <a:solidFill>
                  <a:srgbClr val="000000"/>
                </a:solidFill>
                <a:latin typeface="Zapf Dingbats" charset="2"/>
              </a:rPr>
              <a:t>✔ </a:t>
            </a:r>
            <a:r>
              <a:rPr lang="pt-BR" b="1" dirty="0">
                <a:solidFill>
                  <a:srgbClr val="000000"/>
                </a:solidFill>
              </a:rPr>
              <a:t>Contestá-la </a:t>
            </a:r>
            <a:r>
              <a:rPr lang="pt-BR" b="1" dirty="0" smtClean="0">
                <a:solidFill>
                  <a:srgbClr val="000000"/>
                </a:solidFill>
              </a:rPr>
              <a:t>judicialmente</a:t>
            </a:r>
            <a:endParaRPr lang="pt-BR" b="1" dirty="0">
              <a:solidFill>
                <a:srgbClr val="000000"/>
              </a:solidFill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2692400" y="1219200"/>
            <a:ext cx="4335417" cy="381000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pPr marL="342900" indent="-342900" algn="just">
              <a:spcBef>
                <a:spcPct val="20000"/>
              </a:spcBef>
            </a:pPr>
            <a:r>
              <a:rPr lang="pt-BR" b="1" dirty="0"/>
              <a:t>Algumas maneiras de limpar seu nome:</a:t>
            </a:r>
          </a:p>
          <a:p>
            <a:pPr marL="342900" indent="-342900" algn="just">
              <a:spcBef>
                <a:spcPct val="20000"/>
              </a:spcBef>
            </a:pPr>
            <a:endParaRPr lang="pt-BR" b="1" dirty="0">
              <a:solidFill>
                <a:srgbClr val="000090"/>
              </a:solidFill>
            </a:endParaRPr>
          </a:p>
          <a:p>
            <a:pPr marL="342900" indent="-342900" algn="just">
              <a:spcBef>
                <a:spcPct val="20000"/>
              </a:spcBef>
              <a:buFontTx/>
              <a:buChar char="•"/>
            </a:pPr>
            <a:endParaRPr lang="pt-BR" b="1" dirty="0">
              <a:solidFill>
                <a:srgbClr val="000090"/>
              </a:solidFill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465667" y="304800"/>
            <a:ext cx="11277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pt-BR" sz="3200" b="1">
                <a:solidFill>
                  <a:srgbClr val="3366FF"/>
                </a:solidFill>
              </a:rPr>
              <a:t>Como “limpar” o nome</a:t>
            </a:r>
          </a:p>
        </p:txBody>
      </p:sp>
    </p:spTree>
    <p:extLst>
      <p:ext uri="{BB962C8B-B14F-4D97-AF65-F5344CB8AC3E}">
        <p14:creationId xmlns:p14="http://schemas.microsoft.com/office/powerpoint/2010/main" val="1675078060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4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00" y="1143001"/>
            <a:ext cx="4114800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6096000" y="1524000"/>
            <a:ext cx="57912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pt-BR" b="1" dirty="0"/>
              <a:t>Fique atento aos seus direitos;</a:t>
            </a:r>
          </a:p>
          <a:p>
            <a:pPr>
              <a:spcBef>
                <a:spcPct val="20000"/>
              </a:spcBef>
              <a:buFontTx/>
              <a:buChar char="•"/>
            </a:pPr>
            <a:endParaRPr lang="pt-BR" b="1" dirty="0"/>
          </a:p>
          <a:p>
            <a:pPr>
              <a:spcBef>
                <a:spcPct val="20000"/>
              </a:spcBef>
              <a:buFontTx/>
              <a:buChar char="•"/>
            </a:pPr>
            <a:r>
              <a:rPr lang="pt-BR" b="1" dirty="0"/>
              <a:t>Consulte sempre o Código de Defesa do Consumidor (CDC) que entrou em vigor em  março de 1991;</a:t>
            </a:r>
          </a:p>
          <a:p>
            <a:pPr>
              <a:spcBef>
                <a:spcPct val="20000"/>
              </a:spcBef>
              <a:buFontTx/>
              <a:buChar char="•"/>
            </a:pPr>
            <a:endParaRPr lang="pt-BR" b="1" dirty="0"/>
          </a:p>
          <a:p>
            <a:pPr>
              <a:spcBef>
                <a:spcPct val="20000"/>
              </a:spcBef>
              <a:buFontTx/>
              <a:buChar char="•"/>
            </a:pPr>
            <a:r>
              <a:rPr lang="pt-BR" b="1" dirty="0"/>
              <a:t>O CDC defende e orienta o consumidor  em todas as suas compras e aquisições de produtos e serviços</a:t>
            </a:r>
            <a:r>
              <a:rPr lang="pt-BR" b="1" dirty="0" smtClean="0"/>
              <a:t>.</a:t>
            </a:r>
            <a:endParaRPr lang="pt-BR" b="1" dirty="0"/>
          </a:p>
        </p:txBody>
      </p:sp>
      <p:sp>
        <p:nvSpPr>
          <p:cNvPr id="36868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478367" y="457200"/>
            <a:ext cx="11277600" cy="53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pt-BR" sz="3200" b="1" smtClean="0">
                <a:solidFill>
                  <a:srgbClr val="3366FF"/>
                </a:solidFill>
                <a:latin typeface="Arial" charset="0"/>
                <a:ea typeface="ＭＳ Ｐゴシック" charset="-128"/>
              </a:rPr>
              <a:t>Direitos do Consumidor</a:t>
            </a:r>
          </a:p>
        </p:txBody>
      </p:sp>
    </p:spTree>
    <p:extLst>
      <p:ext uri="{BB962C8B-B14F-4D97-AF65-F5344CB8AC3E}">
        <p14:creationId xmlns:p14="http://schemas.microsoft.com/office/powerpoint/2010/main" val="2382914612"/>
      </p:ext>
    </p:extLst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457200"/>
            <a:ext cx="11277600" cy="53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pt-BR" sz="3200" b="1" smtClean="0">
                <a:solidFill>
                  <a:srgbClr val="3366FF"/>
                </a:solidFill>
                <a:latin typeface="Arial" charset="0"/>
                <a:ea typeface="ＭＳ Ｐゴシック" charset="-128"/>
              </a:rPr>
              <a:t>Deveres do Consumidor</a:t>
            </a:r>
          </a:p>
        </p:txBody>
      </p:sp>
      <p:pic>
        <p:nvPicPr>
          <p:cNvPr id="38915" name="Picture 6" descr="44-4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00" y="1219200"/>
            <a:ext cx="4610100" cy="427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447800" y="1143000"/>
            <a:ext cx="6832600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269875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buFont typeface="Arial" charset="0"/>
              <a:buChar char="•"/>
            </a:pPr>
            <a:r>
              <a:rPr lang="pt-BR" sz="2400" dirty="0"/>
              <a:t>Informar-se sobre a credibilidade dos fornecedores e prestadores de serviço;</a:t>
            </a:r>
          </a:p>
          <a:p>
            <a:pPr>
              <a:buFont typeface="Arial" charset="0"/>
              <a:buChar char="•"/>
            </a:pPr>
            <a:endParaRPr lang="pt-BR" sz="2400" dirty="0"/>
          </a:p>
          <a:p>
            <a:pPr>
              <a:buFont typeface="Arial" charset="0"/>
              <a:buChar char="•"/>
            </a:pPr>
            <a:r>
              <a:rPr lang="pt-BR" sz="2400" dirty="0"/>
              <a:t>Exigir orçamento por escrito, inclusive sobre a forma de pagamento, o tempo de execução do trabalho, o tipo de material usado e detalhes do que será feito;</a:t>
            </a:r>
          </a:p>
          <a:p>
            <a:pPr>
              <a:buFont typeface="Arial" charset="0"/>
              <a:buChar char="•"/>
            </a:pPr>
            <a:endParaRPr lang="pt-BR" sz="2400" dirty="0"/>
          </a:p>
          <a:p>
            <a:pPr>
              <a:buFont typeface="Arial" charset="0"/>
              <a:buChar char="•"/>
            </a:pPr>
            <a:r>
              <a:rPr lang="pt-BR" sz="2400" dirty="0"/>
              <a:t>Não fazer acordos verbais e, se fizer, incluir o que for acordado no contrato;</a:t>
            </a:r>
          </a:p>
          <a:p>
            <a:pPr>
              <a:buFont typeface="Arial" charset="0"/>
              <a:buChar char="•"/>
            </a:pPr>
            <a:endParaRPr lang="pt-BR" sz="2400" dirty="0"/>
          </a:p>
          <a:p>
            <a:pPr>
              <a:buFont typeface="Arial" charset="0"/>
              <a:buChar char="•"/>
            </a:pPr>
            <a:r>
              <a:rPr lang="pt-BR" sz="2400" dirty="0"/>
              <a:t>Informar-se sobre exigências de cancelamento ou rescisão antes de fechar contrato.</a:t>
            </a:r>
          </a:p>
        </p:txBody>
      </p:sp>
    </p:spTree>
    <p:extLst>
      <p:ext uri="{BB962C8B-B14F-4D97-AF65-F5344CB8AC3E}">
        <p14:creationId xmlns:p14="http://schemas.microsoft.com/office/powerpoint/2010/main" val="58966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6" descr="4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567" y="2819400"/>
            <a:ext cx="5486400" cy="305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11300" y="1346200"/>
            <a:ext cx="10680700" cy="49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20000"/>
              </a:spcBef>
              <a:spcAft>
                <a:spcPts val="600"/>
              </a:spcAft>
            </a:pPr>
            <a:r>
              <a:rPr lang="pt-BR" dirty="0"/>
              <a:t>• Fazer reclamações por escrito e guardar uma cópia;</a:t>
            </a:r>
          </a:p>
          <a:p>
            <a:pPr>
              <a:spcBef>
                <a:spcPct val="20000"/>
              </a:spcBef>
              <a:spcAft>
                <a:spcPts val="600"/>
              </a:spcAft>
            </a:pPr>
            <a:r>
              <a:rPr lang="pt-BR" dirty="0"/>
              <a:t>• Exigir sempre a nota fiscal, recibos e o termo de garantia, e guardá-los;</a:t>
            </a:r>
            <a:endParaRPr lang="pt-BR" sz="1400" dirty="0"/>
          </a:p>
          <a:p>
            <a:pPr>
              <a:spcBef>
                <a:spcPct val="20000"/>
              </a:spcBef>
              <a:spcAft>
                <a:spcPts val="600"/>
              </a:spcAft>
            </a:pPr>
            <a:r>
              <a:rPr lang="pt-BR" dirty="0"/>
              <a:t>• Não pagar pelo serviço antes da execução ou da entrega do produto;</a:t>
            </a:r>
            <a:endParaRPr lang="pt-BR" sz="1400" dirty="0"/>
          </a:p>
          <a:p>
            <a:pPr>
              <a:spcBef>
                <a:spcPct val="20000"/>
              </a:spcBef>
              <a:spcAft>
                <a:spcPts val="600"/>
              </a:spcAft>
            </a:pPr>
            <a:r>
              <a:rPr lang="pt-BR" dirty="0"/>
              <a:t>• Não comprar se a embalagem </a:t>
            </a:r>
          </a:p>
          <a:p>
            <a:pPr>
              <a:spcBef>
                <a:spcPct val="20000"/>
              </a:spcBef>
              <a:spcAft>
                <a:spcPts val="600"/>
              </a:spcAft>
            </a:pPr>
            <a:r>
              <a:rPr lang="pt-BR" dirty="0"/>
              <a:t>estiver danificada;</a:t>
            </a:r>
            <a:endParaRPr lang="pt-BR" sz="1400" dirty="0"/>
          </a:p>
          <a:p>
            <a:pPr>
              <a:spcBef>
                <a:spcPct val="20000"/>
              </a:spcBef>
              <a:spcAft>
                <a:spcPts val="600"/>
              </a:spcAft>
            </a:pPr>
            <a:r>
              <a:rPr lang="pt-BR" dirty="0"/>
              <a:t>• Atentar que mudanças na </a:t>
            </a:r>
          </a:p>
          <a:p>
            <a:pPr>
              <a:spcBef>
                <a:spcPct val="20000"/>
              </a:spcBef>
              <a:spcAft>
                <a:spcPts val="600"/>
              </a:spcAft>
            </a:pPr>
            <a:r>
              <a:rPr lang="pt-BR" dirty="0"/>
              <a:t>embalagem podem alterar</a:t>
            </a:r>
          </a:p>
          <a:p>
            <a:pPr>
              <a:spcBef>
                <a:spcPct val="20000"/>
              </a:spcBef>
              <a:spcAft>
                <a:spcPts val="600"/>
              </a:spcAft>
            </a:pPr>
            <a:r>
              <a:rPr lang="pt-BR" dirty="0"/>
              <a:t>o peso do produto;</a:t>
            </a:r>
            <a:endParaRPr lang="pt-BR" sz="1400" dirty="0"/>
          </a:p>
          <a:p>
            <a:pPr>
              <a:spcBef>
                <a:spcPct val="20000"/>
              </a:spcBef>
              <a:spcAft>
                <a:spcPts val="600"/>
              </a:spcAft>
            </a:pPr>
            <a:r>
              <a:rPr lang="pt-BR" dirty="0"/>
              <a:t>• Verificar a data de validade</a:t>
            </a:r>
          </a:p>
          <a:p>
            <a:pPr>
              <a:spcBef>
                <a:spcPct val="20000"/>
              </a:spcBef>
              <a:spcAft>
                <a:spcPts val="600"/>
              </a:spcAft>
            </a:pPr>
            <a:r>
              <a:rPr lang="pt-BR" dirty="0"/>
              <a:t>dos produtos.</a:t>
            </a:r>
          </a:p>
          <a:p>
            <a:pPr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</a:pPr>
            <a:endParaRPr lang="pt-BR" dirty="0">
              <a:cs typeface="Times New Roman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</a:pPr>
            <a:endParaRPr lang="pt-BR" dirty="0">
              <a:solidFill>
                <a:srgbClr val="000000"/>
              </a:solidFill>
              <a:cs typeface="Times New Roman" charset="0"/>
            </a:endParaRPr>
          </a:p>
        </p:txBody>
      </p:sp>
      <p:sp>
        <p:nvSpPr>
          <p:cNvPr id="39940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457200"/>
            <a:ext cx="11277600" cy="53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pt-BR" sz="3200" b="1" smtClean="0">
                <a:solidFill>
                  <a:srgbClr val="3366FF"/>
                </a:solidFill>
                <a:latin typeface="Arial" charset="0"/>
                <a:ea typeface="ＭＳ Ｐゴシック" charset="-128"/>
              </a:rPr>
              <a:t>Deveres do Consumidor</a:t>
            </a:r>
          </a:p>
        </p:txBody>
      </p:sp>
    </p:spTree>
    <p:extLst>
      <p:ext uri="{BB962C8B-B14F-4D97-AF65-F5344CB8AC3E}">
        <p14:creationId xmlns:p14="http://schemas.microsoft.com/office/powerpoint/2010/main" val="86207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219200" y="1828800"/>
            <a:ext cx="965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pt-BR" sz="2400">
                <a:solidFill>
                  <a:srgbClr val="000000"/>
                </a:solidFill>
              </a:rPr>
              <a:t>As pessoas devem perceber que suas decisões diárias, como </a:t>
            </a:r>
            <a:r>
              <a:rPr lang="pt-BR" sz="2400" b="1">
                <a:solidFill>
                  <a:srgbClr val="000000"/>
                </a:solidFill>
              </a:rPr>
              <a:t>consumidores,</a:t>
            </a:r>
            <a:r>
              <a:rPr lang="pt-BR" sz="2400">
                <a:solidFill>
                  <a:srgbClr val="000000"/>
                </a:solidFill>
              </a:rPr>
              <a:t> não afetam só </a:t>
            </a:r>
            <a:r>
              <a:rPr lang="pt-BR" sz="2400" b="1">
                <a:solidFill>
                  <a:srgbClr val="000000"/>
                </a:solidFill>
              </a:rPr>
              <a:t>suas vidas</a:t>
            </a:r>
            <a:r>
              <a:rPr lang="pt-BR" sz="2400">
                <a:solidFill>
                  <a:srgbClr val="000000"/>
                </a:solidFill>
              </a:rPr>
              <a:t>, mas também o </a:t>
            </a:r>
            <a:r>
              <a:rPr lang="pt-BR" sz="2400" b="1">
                <a:solidFill>
                  <a:srgbClr val="000000"/>
                </a:solidFill>
              </a:rPr>
              <a:t>meio ambiente</a:t>
            </a:r>
            <a:r>
              <a:rPr lang="pt-BR" sz="2400">
                <a:solidFill>
                  <a:srgbClr val="000000"/>
                </a:solidFill>
              </a:rPr>
              <a:t> e a </a:t>
            </a:r>
            <a:r>
              <a:rPr lang="pt-BR" sz="2400" b="1">
                <a:solidFill>
                  <a:srgbClr val="000000"/>
                </a:solidFill>
              </a:rPr>
              <a:t>sociedade</a:t>
            </a:r>
            <a:r>
              <a:rPr lang="pt-BR" sz="2400">
                <a:solidFill>
                  <a:srgbClr val="000000"/>
                </a:solidFill>
              </a:rPr>
              <a:t> como um todo.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39185" y="5105401"/>
            <a:ext cx="1171363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sz="2400" b="1">
                <a:solidFill>
                  <a:srgbClr val="FF6600"/>
                </a:solidFill>
              </a:rPr>
              <a:t>A maneira mais inteligente de proteger  o seu bolso, </a:t>
            </a:r>
          </a:p>
          <a:p>
            <a:pPr algn="ctr"/>
            <a:r>
              <a:rPr lang="pt-BR" sz="2400" b="1">
                <a:solidFill>
                  <a:srgbClr val="FF6600"/>
                </a:solidFill>
              </a:rPr>
              <a:t>a sociedade e o meio ambiente. </a:t>
            </a:r>
            <a:endParaRPr lang="pt-BR" sz="1800" b="1">
              <a:solidFill>
                <a:srgbClr val="FF6600"/>
              </a:solidFill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914400" y="3863976"/>
            <a:ext cx="4673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sz="4000" b="1"/>
              <a:t>CONSUMO</a:t>
            </a:r>
          </a:p>
        </p:txBody>
      </p:sp>
      <p:sp>
        <p:nvSpPr>
          <p:cNvPr id="40965" name="Rectangle 4"/>
          <p:cNvSpPr>
            <a:spLocks noChangeArrowheads="1"/>
          </p:cNvSpPr>
          <p:nvPr/>
        </p:nvSpPr>
        <p:spPr bwMode="auto">
          <a:xfrm>
            <a:off x="0" y="457200"/>
            <a:ext cx="1219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pt-BR" sz="3200" b="1">
                <a:solidFill>
                  <a:srgbClr val="3366FF"/>
                </a:solidFill>
              </a:rPr>
              <a:t>Consumo Consciente </a:t>
            </a:r>
          </a:p>
          <a:p>
            <a:pPr algn="ctr"/>
            <a:r>
              <a:rPr lang="pt-BR" sz="3200" b="1">
                <a:solidFill>
                  <a:srgbClr val="3366FF"/>
                </a:solidFill>
              </a:rPr>
              <a:t>do dinheiro e do crédito</a:t>
            </a:r>
          </a:p>
        </p:txBody>
      </p:sp>
      <p:pic>
        <p:nvPicPr>
          <p:cNvPr id="16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933" y="3429001"/>
            <a:ext cx="2015067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7213600" y="3863976"/>
            <a:ext cx="4978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sz="4000" b="1"/>
              <a:t>CONSCIENTE</a:t>
            </a:r>
          </a:p>
        </p:txBody>
      </p:sp>
    </p:spTree>
    <p:extLst>
      <p:ext uri="{BB962C8B-B14F-4D97-AF65-F5344CB8AC3E}">
        <p14:creationId xmlns:p14="http://schemas.microsoft.com/office/powerpoint/2010/main" val="31848370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ext Box 2"/>
          <p:cNvSpPr txBox="1">
            <a:spLocks noChangeArrowheads="1"/>
          </p:cNvSpPr>
          <p:nvPr/>
        </p:nvSpPr>
        <p:spPr bwMode="auto">
          <a:xfrm>
            <a:off x="800100" y="1736726"/>
            <a:ext cx="1060873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pt-BR" b="1"/>
              <a:t>O que um consumidor consciente pode fazer no seu dia-a-dia?</a:t>
            </a:r>
          </a:p>
        </p:txBody>
      </p:sp>
      <p:sp>
        <p:nvSpPr>
          <p:cNvPr id="116746" name="Text Box 10"/>
          <p:cNvSpPr txBox="1">
            <a:spLocks noChangeArrowheads="1"/>
          </p:cNvSpPr>
          <p:nvPr/>
        </p:nvSpPr>
        <p:spPr bwMode="auto">
          <a:xfrm>
            <a:off x="1308100" y="2471739"/>
            <a:ext cx="77851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6225" indent="-276225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FF9900"/>
                </a:solidFill>
                <a:latin typeface="Zapf Dingbats" charset="2"/>
              </a:rPr>
              <a:t>★</a:t>
            </a:r>
            <a:r>
              <a:rPr lang="pt-BR" dirty="0">
                <a:latin typeface="Zapf Dingbats" charset="2"/>
              </a:rPr>
              <a:t> </a:t>
            </a:r>
            <a:r>
              <a:rPr lang="pt-BR" dirty="0"/>
              <a:t>Evitar mercadorias com muitas embalagens;</a:t>
            </a:r>
          </a:p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FF9900"/>
                </a:solidFill>
                <a:latin typeface="Zapf Dingbats" charset="2"/>
              </a:rPr>
              <a:t>★</a:t>
            </a:r>
            <a:r>
              <a:rPr lang="pt-BR" dirty="0">
                <a:latin typeface="Zapf Dingbats" charset="2"/>
              </a:rPr>
              <a:t> </a:t>
            </a:r>
            <a:r>
              <a:rPr lang="pt-BR" dirty="0"/>
              <a:t>Levar a própria sacola para fazer as compras;</a:t>
            </a:r>
          </a:p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FF9900"/>
                </a:solidFill>
                <a:latin typeface="Zapf Dingbats" charset="2"/>
              </a:rPr>
              <a:t>★</a:t>
            </a:r>
            <a:r>
              <a:rPr lang="pt-BR" dirty="0">
                <a:latin typeface="Zapf Dingbats" charset="2"/>
              </a:rPr>
              <a:t> </a:t>
            </a:r>
            <a:r>
              <a:rPr lang="pt-BR" dirty="0"/>
              <a:t>Desligar o monitor, luz e o ar condicionado;</a:t>
            </a:r>
          </a:p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FF9900"/>
                </a:solidFill>
                <a:latin typeface="Zapf Dingbats" charset="2"/>
              </a:rPr>
              <a:t>★</a:t>
            </a:r>
            <a:r>
              <a:rPr lang="pt-BR" dirty="0">
                <a:latin typeface="Zapf Dingbats" charset="2"/>
              </a:rPr>
              <a:t> </a:t>
            </a:r>
            <a:r>
              <a:rPr lang="pt-BR" dirty="0"/>
              <a:t>Programar a impressora para “rascunho rápido”;</a:t>
            </a:r>
          </a:p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FF9900"/>
                </a:solidFill>
                <a:latin typeface="Zapf Dingbats" charset="2"/>
              </a:rPr>
              <a:t>★</a:t>
            </a:r>
            <a:r>
              <a:rPr lang="pt-BR" dirty="0">
                <a:latin typeface="Zapf Dingbats" charset="2"/>
              </a:rPr>
              <a:t> </a:t>
            </a:r>
            <a:r>
              <a:rPr lang="pt-BR" dirty="0"/>
              <a:t>Usar a vassoura, e não a mangueira, para limpar a calçada;</a:t>
            </a:r>
          </a:p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FF9900"/>
                </a:solidFill>
                <a:latin typeface="Zapf Dingbats" charset="2"/>
              </a:rPr>
              <a:t>★ </a:t>
            </a:r>
            <a:r>
              <a:rPr lang="pt-BR" dirty="0"/>
              <a:t>Evitar o uso de copo descartável;</a:t>
            </a:r>
          </a:p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FF9900"/>
                </a:solidFill>
                <a:latin typeface="Zapf Dingbats" charset="2"/>
              </a:rPr>
              <a:t>★</a:t>
            </a:r>
            <a:r>
              <a:rPr lang="pt-BR" dirty="0">
                <a:latin typeface="Zapf Dingbats" charset="2"/>
              </a:rPr>
              <a:t> </a:t>
            </a:r>
            <a:r>
              <a:rPr lang="pt-BR" dirty="0"/>
              <a:t>Escovar os dentes com a torneira fechada...</a:t>
            </a: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0" y="685801"/>
            <a:ext cx="12192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pt-BR" sz="3200" b="1">
                <a:solidFill>
                  <a:srgbClr val="3366FF"/>
                </a:solidFill>
              </a:rPr>
              <a:t>Consumo Consciente </a:t>
            </a:r>
          </a:p>
          <a:p>
            <a:pPr algn="ctr"/>
            <a:r>
              <a:rPr lang="pt-BR" sz="3200" b="1">
                <a:solidFill>
                  <a:srgbClr val="3366FF"/>
                </a:solidFill>
              </a:rPr>
              <a:t>do dinheiro e do crédito</a:t>
            </a:r>
          </a:p>
        </p:txBody>
      </p:sp>
    </p:spTree>
    <p:extLst>
      <p:ext uri="{BB962C8B-B14F-4D97-AF65-F5344CB8AC3E}">
        <p14:creationId xmlns:p14="http://schemas.microsoft.com/office/powerpoint/2010/main" val="136840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67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67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6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38" grpId="0"/>
      <p:bldP spid="11674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6" descr="5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100" y="2286000"/>
            <a:ext cx="5803901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4" name="Text Box 2"/>
          <p:cNvSpPr txBox="1">
            <a:spLocks noChangeArrowheads="1"/>
          </p:cNvSpPr>
          <p:nvPr/>
        </p:nvSpPr>
        <p:spPr bwMode="auto">
          <a:xfrm>
            <a:off x="1651000" y="1787526"/>
            <a:ext cx="80517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pt-BR" b="1" dirty="0"/>
              <a:t>O que um consumidor consciente pode fazer no seu dia-a-dia?</a:t>
            </a:r>
          </a:p>
        </p:txBody>
      </p:sp>
      <p:sp>
        <p:nvSpPr>
          <p:cNvPr id="120835" name="Text Box 3"/>
          <p:cNvSpPr txBox="1">
            <a:spLocks noChangeArrowheads="1"/>
          </p:cNvSpPr>
          <p:nvPr/>
        </p:nvSpPr>
        <p:spPr bwMode="auto">
          <a:xfrm>
            <a:off x="1502834" y="2527301"/>
            <a:ext cx="6498166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6225" indent="-276225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 smtClean="0">
                <a:solidFill>
                  <a:srgbClr val="FF9900"/>
                </a:solidFill>
              </a:rPr>
              <a:t>★</a:t>
            </a:r>
            <a:r>
              <a:rPr lang="en-US" dirty="0" smtClean="0"/>
              <a:t> </a:t>
            </a:r>
            <a:r>
              <a:rPr lang="pt-BR" dirty="0"/>
              <a:t>Não desperdiçar alimentos;</a:t>
            </a:r>
          </a:p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FF9900"/>
                </a:solidFill>
                <a:latin typeface="Zapf Dingbats" charset="2"/>
              </a:rPr>
              <a:t>★ </a:t>
            </a:r>
            <a:r>
              <a:rPr lang="pt-BR" dirty="0"/>
              <a:t>Praticar / contribuir com a coleta seletiva;</a:t>
            </a:r>
          </a:p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FF9900"/>
                </a:solidFill>
                <a:latin typeface="Zapf Dingbats" charset="2"/>
              </a:rPr>
              <a:t>★ </a:t>
            </a:r>
            <a:r>
              <a:rPr lang="en-US" dirty="0" err="1"/>
              <a:t>Fazer</a:t>
            </a:r>
            <a:r>
              <a:rPr lang="en-US" dirty="0"/>
              <a:t> </a:t>
            </a:r>
            <a:r>
              <a:rPr lang="en-US" dirty="0" err="1"/>
              <a:t>lista</a:t>
            </a:r>
            <a:r>
              <a:rPr lang="en-US" dirty="0"/>
              <a:t> de </a:t>
            </a:r>
            <a:r>
              <a:rPr lang="en-US" dirty="0" err="1"/>
              <a:t>compras</a:t>
            </a:r>
            <a:r>
              <a:rPr lang="en-US" dirty="0"/>
              <a:t>;</a:t>
            </a:r>
          </a:p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FF9900"/>
                </a:solidFill>
                <a:latin typeface="Zapf Dingbats" charset="2"/>
              </a:rPr>
              <a:t>★ </a:t>
            </a:r>
            <a:r>
              <a:rPr lang="pt-BR" dirty="0"/>
              <a:t>Usar os dois lados de </a:t>
            </a:r>
            <a:r>
              <a:rPr lang="pt-BR" dirty="0" smtClean="0"/>
              <a:t>uma folha </a:t>
            </a:r>
            <a:r>
              <a:rPr lang="pt-BR" dirty="0"/>
              <a:t>de papel;</a:t>
            </a:r>
          </a:p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FF9900"/>
                </a:solidFill>
                <a:latin typeface="Zapf Dingbats" charset="2"/>
              </a:rPr>
              <a:t>★ </a:t>
            </a:r>
            <a:r>
              <a:rPr lang="pt-BR" dirty="0"/>
              <a:t>Imprimir </a:t>
            </a:r>
            <a:r>
              <a:rPr lang="pt-BR" dirty="0" smtClean="0"/>
              <a:t>apenas </a:t>
            </a:r>
            <a:r>
              <a:rPr lang="pt-BR" dirty="0"/>
              <a:t>quando necessário;</a:t>
            </a:r>
          </a:p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FF9900"/>
                </a:solidFill>
                <a:latin typeface="Zapf Dingbats" charset="2"/>
              </a:rPr>
              <a:t>★ </a:t>
            </a:r>
            <a:r>
              <a:rPr lang="pt-BR" dirty="0"/>
              <a:t>Diminuir o tempo de banho.</a:t>
            </a:r>
          </a:p>
        </p:txBody>
      </p:sp>
      <p:sp>
        <p:nvSpPr>
          <p:cNvPr id="43013" name="Rectangle 4"/>
          <p:cNvSpPr>
            <a:spLocks noChangeArrowheads="1"/>
          </p:cNvSpPr>
          <p:nvPr/>
        </p:nvSpPr>
        <p:spPr bwMode="auto">
          <a:xfrm>
            <a:off x="0" y="547688"/>
            <a:ext cx="12192000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pt-BR" sz="3200" b="1">
                <a:solidFill>
                  <a:srgbClr val="3366FF"/>
                </a:solidFill>
              </a:rPr>
              <a:t>Consumo Consciente</a:t>
            </a:r>
          </a:p>
          <a:p>
            <a:pPr algn="ctr"/>
            <a:r>
              <a:rPr lang="pt-BR" sz="3200" b="1">
                <a:solidFill>
                  <a:srgbClr val="3366FF"/>
                </a:solidFill>
              </a:rPr>
              <a:t>do dinheiro e do crédito</a:t>
            </a:r>
          </a:p>
        </p:txBody>
      </p:sp>
    </p:spTree>
    <p:extLst>
      <p:ext uri="{BB962C8B-B14F-4D97-AF65-F5344CB8AC3E}">
        <p14:creationId xmlns:p14="http://schemas.microsoft.com/office/powerpoint/2010/main" val="379576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0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4" grpId="0"/>
      <p:bldP spid="12083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349500" y="1905000"/>
            <a:ext cx="7454900" cy="3847207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pt-BR" sz="2400" i="1" dirty="0">
                <a:solidFill>
                  <a:srgbClr val="002060"/>
                </a:solidFill>
                <a:latin typeface="Arial Narrow" charset="0"/>
              </a:rPr>
              <a:t>O Dinheiro pode comprar uma casa, mas não um lar;</a:t>
            </a:r>
          </a:p>
          <a:p>
            <a:pPr eaLnBrk="1" hangingPunct="1"/>
            <a:r>
              <a:rPr lang="pt-BR" sz="2400" i="1" dirty="0">
                <a:solidFill>
                  <a:srgbClr val="002060"/>
                </a:solidFill>
                <a:latin typeface="Arial Narrow" charset="0"/>
              </a:rPr>
              <a:t>O Dinheiro pode comprar um relógio, mas não o tempo;</a:t>
            </a:r>
            <a:br>
              <a:rPr lang="pt-BR" sz="2400" i="1" dirty="0">
                <a:solidFill>
                  <a:srgbClr val="002060"/>
                </a:solidFill>
                <a:latin typeface="Arial Narrow" charset="0"/>
              </a:rPr>
            </a:br>
            <a:r>
              <a:rPr lang="pt-BR" sz="2400" i="1" dirty="0">
                <a:solidFill>
                  <a:srgbClr val="002060"/>
                </a:solidFill>
                <a:latin typeface="Arial Narrow" charset="0"/>
              </a:rPr>
              <a:t>O Dinheiro pode comprar uma cama, mas não o sono;</a:t>
            </a:r>
            <a:br>
              <a:rPr lang="pt-BR" sz="2400" i="1" dirty="0">
                <a:solidFill>
                  <a:srgbClr val="002060"/>
                </a:solidFill>
                <a:latin typeface="Arial Narrow" charset="0"/>
              </a:rPr>
            </a:br>
            <a:r>
              <a:rPr lang="pt-BR" sz="2400" i="1" dirty="0">
                <a:solidFill>
                  <a:srgbClr val="002060"/>
                </a:solidFill>
                <a:latin typeface="Arial Narrow" charset="0"/>
              </a:rPr>
              <a:t>O Dinheiro pode comprar um livro, mas não o conhecimento;</a:t>
            </a:r>
            <a:br>
              <a:rPr lang="pt-BR" sz="2400" i="1" dirty="0">
                <a:solidFill>
                  <a:srgbClr val="002060"/>
                </a:solidFill>
                <a:latin typeface="Arial Narrow" charset="0"/>
              </a:rPr>
            </a:br>
            <a:r>
              <a:rPr lang="pt-BR" sz="2400" i="1" dirty="0">
                <a:solidFill>
                  <a:srgbClr val="002060"/>
                </a:solidFill>
                <a:latin typeface="Arial Narrow" charset="0"/>
              </a:rPr>
              <a:t>O Dinheiro pode pagar um médico, mas não a saúde;</a:t>
            </a:r>
            <a:br>
              <a:rPr lang="pt-BR" sz="2400" i="1" dirty="0">
                <a:solidFill>
                  <a:srgbClr val="002060"/>
                </a:solidFill>
                <a:latin typeface="Arial Narrow" charset="0"/>
              </a:rPr>
            </a:br>
            <a:r>
              <a:rPr lang="pt-BR" sz="2400" i="1" dirty="0">
                <a:solidFill>
                  <a:srgbClr val="002060"/>
                </a:solidFill>
                <a:latin typeface="Arial Narrow" charset="0"/>
              </a:rPr>
              <a:t>O Dinheiro pode comprar status, mas não o respeito;</a:t>
            </a:r>
            <a:br>
              <a:rPr lang="pt-BR" sz="2400" i="1" dirty="0">
                <a:solidFill>
                  <a:srgbClr val="002060"/>
                </a:solidFill>
                <a:latin typeface="Arial Narrow" charset="0"/>
              </a:rPr>
            </a:br>
            <a:r>
              <a:rPr lang="pt-BR" sz="2400" i="1" dirty="0">
                <a:solidFill>
                  <a:srgbClr val="002060"/>
                </a:solidFill>
                <a:latin typeface="Arial Narrow" charset="0"/>
              </a:rPr>
              <a:t>O Dinheiro pode comprar sangue, mas não a vida;</a:t>
            </a:r>
            <a:br>
              <a:rPr lang="pt-BR" sz="2400" i="1" dirty="0">
                <a:solidFill>
                  <a:srgbClr val="002060"/>
                </a:solidFill>
                <a:latin typeface="Arial Narrow" charset="0"/>
              </a:rPr>
            </a:br>
            <a:r>
              <a:rPr lang="pt-BR" sz="2400" i="1" dirty="0">
                <a:solidFill>
                  <a:srgbClr val="002060"/>
                </a:solidFill>
                <a:latin typeface="Arial Narrow" charset="0"/>
              </a:rPr>
              <a:t>O Dinheiro pode comprar o sexo, mas não o amor.</a:t>
            </a:r>
          </a:p>
          <a:p>
            <a:pPr eaLnBrk="1" hangingPunct="1"/>
            <a:endParaRPr lang="pt-BR" sz="2600" i="1" dirty="0">
              <a:latin typeface="Arial Narrow" charset="0"/>
            </a:endParaRPr>
          </a:p>
          <a:p>
            <a:pPr eaLnBrk="1" hangingPunct="1"/>
            <a:r>
              <a:rPr lang="pt-BR" sz="2600" dirty="0">
                <a:latin typeface="Arial Narrow" charset="0"/>
              </a:rPr>
              <a:t>				       </a:t>
            </a:r>
            <a:r>
              <a:rPr lang="pt-BR" dirty="0">
                <a:latin typeface="Arial Narrow" charset="0"/>
              </a:rPr>
              <a:t>– Provérbio Chinês –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064000" y="471488"/>
            <a:ext cx="3962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pt-BR" sz="3200" b="1">
                <a:solidFill>
                  <a:srgbClr val="3366FF"/>
                </a:solidFill>
              </a:rPr>
              <a:t>Para refletir</a:t>
            </a:r>
          </a:p>
        </p:txBody>
      </p:sp>
    </p:spTree>
    <p:extLst>
      <p:ext uri="{BB962C8B-B14F-4D97-AF65-F5344CB8AC3E}">
        <p14:creationId xmlns:p14="http://schemas.microsoft.com/office/powerpoint/2010/main" val="99980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 txBox="1">
            <a:spLocks noChangeArrowheads="1"/>
          </p:cNvSpPr>
          <p:nvPr/>
        </p:nvSpPr>
        <p:spPr bwMode="auto">
          <a:xfrm>
            <a:off x="812800" y="457200"/>
            <a:ext cx="10363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pt-BR" sz="3200" b="1">
                <a:solidFill>
                  <a:srgbClr val="3366FF"/>
                </a:solidFill>
              </a:rPr>
              <a:t>ADMINISTRE SEU DINHEIRO </a:t>
            </a:r>
          </a:p>
          <a:p>
            <a:pPr algn="ctr">
              <a:spcBef>
                <a:spcPct val="20000"/>
              </a:spcBef>
            </a:pPr>
            <a:r>
              <a:rPr lang="pt-BR" sz="3200" b="1">
                <a:solidFill>
                  <a:srgbClr val="3366FF"/>
                </a:solidFill>
              </a:rPr>
              <a:t>DE FORMA CONSCIENTE</a:t>
            </a:r>
            <a:endParaRPr lang="pt-BR" sz="2800" b="1">
              <a:solidFill>
                <a:srgbClr val="3366FF"/>
              </a:solidFill>
            </a:endParaRPr>
          </a:p>
          <a:p>
            <a:pPr algn="ctr">
              <a:spcBef>
                <a:spcPct val="20000"/>
              </a:spcBef>
            </a:pPr>
            <a:endParaRPr lang="es-ES_tradnl" sz="2800">
              <a:solidFill>
                <a:srgbClr val="3366FF"/>
              </a:solidFill>
            </a:endParaRPr>
          </a:p>
        </p:txBody>
      </p:sp>
      <p:sp>
        <p:nvSpPr>
          <p:cNvPr id="5123" name="TextBox 4"/>
          <p:cNvSpPr txBox="1">
            <a:spLocks noChangeArrowheads="1"/>
          </p:cNvSpPr>
          <p:nvPr/>
        </p:nvSpPr>
        <p:spPr bwMode="auto">
          <a:xfrm>
            <a:off x="1329267" y="1828800"/>
            <a:ext cx="95504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20000"/>
              </a:spcBef>
              <a:spcAft>
                <a:spcPts val="600"/>
              </a:spcAft>
            </a:pPr>
            <a:endParaRPr lang="pt-BR" sz="3500" b="1">
              <a:solidFill>
                <a:srgbClr val="009973"/>
              </a:solidFill>
            </a:endParaRPr>
          </a:p>
          <a:p>
            <a:pPr algn="ctr">
              <a:spcBef>
                <a:spcPct val="20000"/>
              </a:spcBef>
              <a:spcAft>
                <a:spcPts val="600"/>
              </a:spcAft>
            </a:pPr>
            <a:r>
              <a:rPr lang="pt-BR" sz="3500" b="1">
                <a:solidFill>
                  <a:srgbClr val="009973"/>
                </a:solidFill>
              </a:rPr>
              <a:t>Objetivo</a:t>
            </a:r>
          </a:p>
          <a:p>
            <a:pPr algn="ctr">
              <a:spcBef>
                <a:spcPct val="20000"/>
              </a:spcBef>
              <a:spcAft>
                <a:spcPts val="600"/>
              </a:spcAft>
            </a:pPr>
            <a:r>
              <a:rPr lang="pt-BR" sz="2800" b="1">
                <a:cs typeface="Arial" charset="0"/>
              </a:rPr>
              <a:t>Ajudar as pessoas a alcançar o equilíbrio financeiro por meio do uso consciente do dinheiro, incentivando o hábito de poupar e contribuindo para a melhoria da qualidade de vida.</a:t>
            </a:r>
            <a:r>
              <a:rPr lang="pt-BR" sz="2800">
                <a:latin typeface="Times New Roman" charset="0"/>
              </a:rPr>
              <a:t> </a:t>
            </a:r>
            <a:endParaRPr lang="es-ES_tradnl" sz="28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8975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6" descr="5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867" y="685801"/>
            <a:ext cx="7518400" cy="498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016000" y="457200"/>
            <a:ext cx="10363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pt-BR" sz="3200" b="1">
                <a:solidFill>
                  <a:srgbClr val="3366FF"/>
                </a:solidFill>
              </a:rPr>
              <a:t>Lembre-se!!</a:t>
            </a:r>
            <a:endParaRPr lang="pt-BR" sz="3200">
              <a:solidFill>
                <a:srgbClr val="3366FF"/>
              </a:solidFill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54000" y="5562600"/>
            <a:ext cx="1168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pt-BR" b="1">
                <a:solidFill>
                  <a:srgbClr val="009973"/>
                </a:solidFill>
              </a:rPr>
              <a:t>O que plantamos hoje definirá o nosso futuro! Mude seus hábitos!</a:t>
            </a:r>
          </a:p>
        </p:txBody>
      </p:sp>
    </p:spTree>
    <p:extLst>
      <p:ext uri="{BB962C8B-B14F-4D97-AF65-F5344CB8AC3E}">
        <p14:creationId xmlns:p14="http://schemas.microsoft.com/office/powerpoint/2010/main" val="173393582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build="p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Espaço Reservado para Conteúdo 2"/>
          <p:cNvSpPr>
            <a:spLocks noGrp="1"/>
          </p:cNvSpPr>
          <p:nvPr>
            <p:ph idx="1"/>
          </p:nvPr>
        </p:nvSpPr>
        <p:spPr>
          <a:xfrm>
            <a:off x="609600" y="1143000"/>
            <a:ext cx="10972800" cy="5500688"/>
          </a:xfrm>
        </p:spPr>
        <p:txBody>
          <a:bodyPr>
            <a:normAutofit/>
          </a:bodyPr>
          <a:lstStyle/>
          <a:p>
            <a:pPr algn="ctr" eaLnBrk="1" hangingPunct="1">
              <a:buFont typeface="Wingdings 2" pitchFamily="18" charset="2"/>
              <a:buNone/>
            </a:pPr>
            <a:r>
              <a:rPr lang="pt-BR" sz="7200" dirty="0" smtClean="0"/>
              <a:t>Muito Obrigado!!!</a:t>
            </a:r>
          </a:p>
          <a:p>
            <a:pPr algn="ctr" eaLnBrk="1" hangingPunct="1">
              <a:buFont typeface="Wingdings 2" pitchFamily="18" charset="2"/>
              <a:buNone/>
            </a:pPr>
            <a:r>
              <a:rPr lang="pt-BR" dirty="0" smtClean="0"/>
              <a:t>Ildefonso Camargo Júnior</a:t>
            </a:r>
          </a:p>
          <a:p>
            <a:pPr algn="ctr" eaLnBrk="1" hangingPunct="1">
              <a:buFont typeface="Wingdings 2" pitchFamily="18" charset="2"/>
              <a:buNone/>
            </a:pPr>
            <a:r>
              <a:rPr lang="pt-BR" dirty="0" smtClean="0"/>
              <a:t>Economista 1676/D</a:t>
            </a:r>
          </a:p>
          <a:p>
            <a:pPr algn="ctr" eaLnBrk="1" hangingPunct="1">
              <a:buFont typeface="Wingdings 2" pitchFamily="18" charset="2"/>
              <a:buNone/>
            </a:pPr>
            <a:r>
              <a:rPr lang="pt-BR" b="1" dirty="0" smtClean="0">
                <a:solidFill>
                  <a:srgbClr val="C00000"/>
                </a:solidFill>
                <a:hlinkClick r:id="rId3"/>
              </a:rPr>
              <a:t>www.valorimex.com</a:t>
            </a:r>
            <a:endParaRPr lang="pt-BR" b="1" dirty="0" smtClean="0">
              <a:solidFill>
                <a:srgbClr val="C00000"/>
              </a:solidFill>
            </a:endParaRPr>
          </a:p>
          <a:p>
            <a:pPr algn="ctr" eaLnBrk="1" hangingPunct="1">
              <a:buFont typeface="Wingdings 2" pitchFamily="18" charset="2"/>
              <a:buNone/>
            </a:pPr>
            <a:r>
              <a:rPr lang="pt-BR" dirty="0" smtClean="0"/>
              <a:t>62 9 9626-4177</a:t>
            </a:r>
          </a:p>
        </p:txBody>
      </p:sp>
    </p:spTree>
    <p:extLst>
      <p:ext uri="{BB962C8B-B14F-4D97-AF65-F5344CB8AC3E}">
        <p14:creationId xmlns:p14="http://schemas.microsoft.com/office/powerpoint/2010/main" val="280701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998" name="Object 2"/>
          <p:cNvGraphicFramePr>
            <a:graphicFrameLocks noChangeAspect="1"/>
          </p:cNvGraphicFramePr>
          <p:nvPr/>
        </p:nvGraphicFramePr>
        <p:xfrm>
          <a:off x="1117600" y="2438400"/>
          <a:ext cx="4673600" cy="320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Clip" r:id="rId4" imgW="3368160" imgH="3314160" progId="MS_ClipArt_Gallery.2">
                  <p:embed/>
                </p:oleObj>
              </mc:Choice>
              <mc:Fallback>
                <p:oleObj name="Clip" r:id="rId4" imgW="3368160" imgH="33141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600" y="2438400"/>
                        <a:ext cx="4673600" cy="320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2133601" y="3200400"/>
            <a:ext cx="25781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pt-BR" b="1">
                <a:solidFill>
                  <a:srgbClr val="000000"/>
                </a:solidFill>
                <a:cs typeface="Arial" charset="0"/>
              </a:rPr>
              <a:t>FÍSICO</a:t>
            </a:r>
          </a:p>
          <a:p>
            <a:pPr algn="ctr"/>
            <a:r>
              <a:rPr lang="pt-BR" b="1">
                <a:solidFill>
                  <a:srgbClr val="000000"/>
                </a:solidFill>
                <a:cs typeface="Arial" charset="0"/>
              </a:rPr>
              <a:t>MENTAL</a:t>
            </a:r>
          </a:p>
          <a:p>
            <a:pPr algn="ctr"/>
            <a:r>
              <a:rPr lang="pt-BR" b="1">
                <a:solidFill>
                  <a:srgbClr val="000000"/>
                </a:solidFill>
                <a:cs typeface="Arial" charset="0"/>
              </a:rPr>
              <a:t>EMOCIONAL</a:t>
            </a:r>
          </a:p>
          <a:p>
            <a:pPr algn="ctr"/>
            <a:r>
              <a:rPr lang="pt-BR" b="1">
                <a:solidFill>
                  <a:srgbClr val="000000"/>
                </a:solidFill>
                <a:cs typeface="Arial" charset="0"/>
              </a:rPr>
              <a:t>ESPIRITUAL</a:t>
            </a:r>
          </a:p>
          <a:p>
            <a:pPr algn="ctr"/>
            <a:r>
              <a:rPr lang="pt-BR" b="1">
                <a:solidFill>
                  <a:srgbClr val="000000"/>
                </a:solidFill>
                <a:cs typeface="Arial" charset="0"/>
              </a:rPr>
              <a:t>SOCIAL</a:t>
            </a:r>
          </a:p>
        </p:txBody>
      </p:sp>
      <p:sp>
        <p:nvSpPr>
          <p:cNvPr id="85004" name="AutoShape 12"/>
          <p:cNvSpPr>
            <a:spLocks noChangeArrowheads="1"/>
          </p:cNvSpPr>
          <p:nvPr/>
        </p:nvSpPr>
        <p:spPr bwMode="auto">
          <a:xfrm>
            <a:off x="2946400" y="5715000"/>
            <a:ext cx="7112000" cy="533400"/>
          </a:xfrm>
          <a:prstGeom prst="curvedUpArrow">
            <a:avLst>
              <a:gd name="adj1" fmla="val 134213"/>
              <a:gd name="adj2" fmla="val 268565"/>
              <a:gd name="adj3" fmla="val 33333"/>
            </a:avLst>
          </a:prstGeom>
          <a:solidFill>
            <a:srgbClr val="C8FF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05" name="Text Box 13"/>
          <p:cNvSpPr txBox="1">
            <a:spLocks noChangeArrowheads="1"/>
          </p:cNvSpPr>
          <p:nvPr/>
        </p:nvSpPr>
        <p:spPr bwMode="auto">
          <a:xfrm>
            <a:off x="8094986" y="5238720"/>
            <a:ext cx="22334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pt-BR" b="1">
                <a:solidFill>
                  <a:srgbClr val="000000"/>
                </a:solidFill>
              </a:rPr>
              <a:t>PAPÉIS SOCIAIS</a:t>
            </a:r>
            <a:endParaRPr lang="pt-BR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85007" name="Text Box 15"/>
          <p:cNvSpPr txBox="1">
            <a:spLocks noChangeArrowheads="1"/>
          </p:cNvSpPr>
          <p:nvPr/>
        </p:nvSpPr>
        <p:spPr bwMode="auto">
          <a:xfrm>
            <a:off x="7213600" y="4343400"/>
            <a:ext cx="415925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pt-BR" b="1">
                <a:solidFill>
                  <a:srgbClr val="000000"/>
                </a:solidFill>
              </a:rPr>
              <a:t>PAPEL PROFISSIONAL</a:t>
            </a:r>
            <a:endParaRPr lang="pt-BR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85009" name="Text Box 17"/>
          <p:cNvSpPr txBox="1">
            <a:spLocks noChangeArrowheads="1"/>
          </p:cNvSpPr>
          <p:nvPr/>
        </p:nvSpPr>
        <p:spPr bwMode="auto">
          <a:xfrm>
            <a:off x="7721601" y="3390900"/>
            <a:ext cx="2933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pt-BR" b="1">
                <a:solidFill>
                  <a:srgbClr val="000000"/>
                </a:solidFill>
              </a:rPr>
              <a:t>TRABALHO</a:t>
            </a:r>
          </a:p>
        </p:txBody>
      </p:sp>
      <p:sp>
        <p:nvSpPr>
          <p:cNvPr id="85011" name="Text Box 19"/>
          <p:cNvSpPr txBox="1">
            <a:spLocks noChangeArrowheads="1"/>
          </p:cNvSpPr>
          <p:nvPr/>
        </p:nvSpPr>
        <p:spPr bwMode="auto">
          <a:xfrm>
            <a:off x="7823201" y="2590800"/>
            <a:ext cx="277283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pt-BR" b="1">
                <a:solidFill>
                  <a:srgbClr val="000000"/>
                </a:solidFill>
              </a:rPr>
              <a:t>SUBSISTÊNCIA</a:t>
            </a:r>
            <a:endParaRPr lang="pt-BR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2538" name="Text Box 29"/>
          <p:cNvSpPr txBox="1">
            <a:spLocks noChangeArrowheads="1"/>
          </p:cNvSpPr>
          <p:nvPr/>
        </p:nvSpPr>
        <p:spPr bwMode="auto">
          <a:xfrm>
            <a:off x="2002367" y="1828800"/>
            <a:ext cx="19447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pt-BR" sz="2400">
                <a:solidFill>
                  <a:srgbClr val="339933"/>
                </a:solidFill>
              </a:rPr>
              <a:t>EQUILÍBRIO</a:t>
            </a:r>
          </a:p>
        </p:txBody>
      </p:sp>
      <p:sp>
        <p:nvSpPr>
          <p:cNvPr id="22539" name="Text Box 30"/>
          <p:cNvSpPr txBox="1">
            <a:spLocks noChangeArrowheads="1"/>
          </p:cNvSpPr>
          <p:nvPr/>
        </p:nvSpPr>
        <p:spPr bwMode="auto">
          <a:xfrm>
            <a:off x="1117601" y="1219200"/>
            <a:ext cx="28696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pt-BR" sz="2400">
                <a:solidFill>
                  <a:srgbClr val="339933"/>
                </a:solidFill>
              </a:rPr>
              <a:t>SAÚDE INTEGRAL</a:t>
            </a:r>
          </a:p>
        </p:txBody>
      </p:sp>
      <p:sp>
        <p:nvSpPr>
          <p:cNvPr id="22540" name="Line 31"/>
          <p:cNvSpPr>
            <a:spLocks noChangeShapeType="1"/>
          </p:cNvSpPr>
          <p:nvPr/>
        </p:nvSpPr>
        <p:spPr bwMode="auto">
          <a:xfrm>
            <a:off x="5232400" y="1752600"/>
            <a:ext cx="1828800" cy="0"/>
          </a:xfrm>
          <a:prstGeom prst="line">
            <a:avLst/>
          </a:prstGeom>
          <a:noFill/>
          <a:ln w="57150">
            <a:solidFill>
              <a:srgbClr val="C8FF37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1523" name="Text Box 33"/>
          <p:cNvSpPr txBox="1">
            <a:spLocks noChangeArrowheads="1"/>
          </p:cNvSpPr>
          <p:nvPr/>
        </p:nvSpPr>
        <p:spPr bwMode="auto">
          <a:xfrm>
            <a:off x="7416800" y="914400"/>
            <a:ext cx="33528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808080">
                <a:alpha val="42999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endParaRPr lang="pt-BR" sz="2400"/>
          </a:p>
          <a:p>
            <a:pPr algn="ctr">
              <a:defRPr/>
            </a:pPr>
            <a:r>
              <a:rPr lang="pt-BR" sz="3000" b="1">
                <a:cs typeface="Arial" charset="0"/>
              </a:rPr>
              <a:t>QUALIDADE</a:t>
            </a:r>
          </a:p>
          <a:p>
            <a:pPr algn="ctr">
              <a:defRPr/>
            </a:pPr>
            <a:r>
              <a:rPr lang="pt-BR" sz="3000" b="1">
                <a:cs typeface="Arial" charset="0"/>
              </a:rPr>
              <a:t>DE VIDA</a:t>
            </a:r>
          </a:p>
          <a:p>
            <a:pPr algn="ctr">
              <a:defRPr/>
            </a:pPr>
            <a:endParaRPr lang="pt-BR" sz="2400"/>
          </a:p>
          <a:p>
            <a:pPr algn="ctr">
              <a:defRPr/>
            </a:pPr>
            <a:endParaRPr lang="pt-BR" sz="2400"/>
          </a:p>
        </p:txBody>
      </p:sp>
      <p:sp>
        <p:nvSpPr>
          <p:cNvPr id="21524" name="AutoShape 50"/>
          <p:cNvSpPr>
            <a:spLocks noChangeArrowheads="1"/>
          </p:cNvSpPr>
          <p:nvPr/>
        </p:nvSpPr>
        <p:spPr bwMode="auto">
          <a:xfrm>
            <a:off x="9042400" y="4724400"/>
            <a:ext cx="406400" cy="3810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339933"/>
              </a:solidFill>
            </a:endParaRPr>
          </a:p>
        </p:txBody>
      </p:sp>
      <p:sp>
        <p:nvSpPr>
          <p:cNvPr id="1038" name="Rectangle 3"/>
          <p:cNvSpPr txBox="1">
            <a:spLocks noChangeArrowheads="1"/>
          </p:cNvSpPr>
          <p:nvPr/>
        </p:nvSpPr>
        <p:spPr bwMode="auto">
          <a:xfrm>
            <a:off x="812800" y="457200"/>
            <a:ext cx="10363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pt-BR" sz="3200" b="1">
                <a:solidFill>
                  <a:srgbClr val="3366FF"/>
                </a:solidFill>
              </a:rPr>
              <a:t>Qualidade de vida e saúde financeira</a:t>
            </a:r>
            <a:endParaRPr lang="pt-BR" sz="2800" b="1">
              <a:solidFill>
                <a:srgbClr val="3366FF"/>
              </a:solidFill>
            </a:endParaRPr>
          </a:p>
          <a:p>
            <a:pPr algn="ctr">
              <a:spcBef>
                <a:spcPct val="20000"/>
              </a:spcBef>
            </a:pPr>
            <a:endParaRPr lang="es-ES_tradnl" sz="2800">
              <a:solidFill>
                <a:srgbClr val="3366FF"/>
              </a:solidFill>
            </a:endParaRPr>
          </a:p>
        </p:txBody>
      </p:sp>
      <p:sp>
        <p:nvSpPr>
          <p:cNvPr id="26" name="AutoShape 50"/>
          <p:cNvSpPr>
            <a:spLocks noChangeArrowheads="1"/>
          </p:cNvSpPr>
          <p:nvPr/>
        </p:nvSpPr>
        <p:spPr bwMode="auto">
          <a:xfrm>
            <a:off x="9042400" y="3886200"/>
            <a:ext cx="406400" cy="3810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339933"/>
              </a:solidFill>
            </a:endParaRPr>
          </a:p>
        </p:txBody>
      </p:sp>
      <p:sp>
        <p:nvSpPr>
          <p:cNvPr id="27" name="AutoShape 50"/>
          <p:cNvSpPr>
            <a:spLocks noChangeArrowheads="1"/>
          </p:cNvSpPr>
          <p:nvPr/>
        </p:nvSpPr>
        <p:spPr bwMode="auto">
          <a:xfrm>
            <a:off x="9042400" y="3048000"/>
            <a:ext cx="406400" cy="3810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33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843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84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49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50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50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5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5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5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85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85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85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85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9" grpId="0"/>
      <p:bldP spid="85004" grpId="0" animBg="1"/>
      <p:bldP spid="85005" grpId="0"/>
      <p:bldP spid="85007" grpId="0"/>
      <p:bldP spid="85009" grpId="0"/>
      <p:bldP spid="85011" grpId="0"/>
      <p:bldP spid="22538" grpId="0"/>
      <p:bldP spid="22539" grpId="0"/>
      <p:bldP spid="22540" grpId="0" animBg="1"/>
      <p:bldP spid="21523" grpId="0"/>
      <p:bldP spid="21524" grpId="0" animBg="1"/>
      <p:bldP spid="26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885" y="609601"/>
            <a:ext cx="6656916" cy="524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812800" y="457200"/>
            <a:ext cx="10363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pt-BR" sz="3200" b="1">
                <a:solidFill>
                  <a:srgbClr val="3366FF"/>
                </a:solidFill>
              </a:rPr>
              <a:t>Para que serve o dinheiro?</a:t>
            </a:r>
            <a:endParaRPr lang="pt-BR" sz="2800" b="1">
              <a:solidFill>
                <a:srgbClr val="3366FF"/>
              </a:solidFill>
            </a:endParaRPr>
          </a:p>
          <a:p>
            <a:pPr algn="ctr">
              <a:spcBef>
                <a:spcPct val="20000"/>
              </a:spcBef>
            </a:pPr>
            <a:endParaRPr lang="es-ES_tradnl" sz="280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013566"/>
      </p:ext>
    </p:extLst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87500" y="381000"/>
            <a:ext cx="7632700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pt-BR" sz="3500" b="1" dirty="0" smtClean="0">
                <a:solidFill>
                  <a:srgbClr val="3366FF"/>
                </a:solidFill>
                <a:latin typeface="Arial" charset="0"/>
                <a:ea typeface="ＭＳ Ｐゴシック" charset="-128"/>
              </a:rPr>
              <a:t>O dinheiro na vida das pessoas...</a:t>
            </a:r>
            <a:endParaRPr lang="es-ES_tradnl" sz="3500" dirty="0" smtClean="0">
              <a:solidFill>
                <a:srgbClr val="3366FF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7171" name="Rectangle 3"/>
          <p:cNvSpPr txBox="1">
            <a:spLocks noChangeArrowheads="1"/>
          </p:cNvSpPr>
          <p:nvPr/>
        </p:nvSpPr>
        <p:spPr bwMode="auto">
          <a:xfrm>
            <a:off x="1422400" y="1371600"/>
            <a:ext cx="9347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pt-BR" sz="2400" dirty="0"/>
              <a:t>Tem a capacidade de proporcionar a satisfação das necessidades humanas individuais e sociais; </a:t>
            </a: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pt-BR" sz="2400" dirty="0"/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pt-BR" sz="2400" dirty="0"/>
              <a:t>Tem o poder de quase tudo comprar, concretizando a maioria dos nossos desejos;</a:t>
            </a: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pt-BR" sz="2400" dirty="0"/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pt-BR" sz="2400" dirty="0"/>
              <a:t>Na sociedade capitalista, tudo gira em torno dele, entretanto ele não compra saúde, amizade e amor.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3086100" y="5181601"/>
            <a:ext cx="66929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t-BR" b="1" i="1" dirty="0">
                <a:solidFill>
                  <a:srgbClr val="FF6600"/>
                </a:solidFill>
              </a:rPr>
              <a:t>A associação do dinheiro com a felicidade não depende </a:t>
            </a:r>
          </a:p>
          <a:p>
            <a:pPr algn="ctr"/>
            <a:r>
              <a:rPr lang="pt-BR" b="1" i="1" dirty="0">
                <a:solidFill>
                  <a:srgbClr val="FF6600"/>
                </a:solidFill>
              </a:rPr>
              <a:t>do quanto você ganha, mas de como você gasta. </a:t>
            </a:r>
          </a:p>
        </p:txBody>
      </p:sp>
    </p:spTree>
    <p:extLst>
      <p:ext uri="{BB962C8B-B14F-4D97-AF65-F5344CB8AC3E}">
        <p14:creationId xmlns:p14="http://schemas.microsoft.com/office/powerpoint/2010/main" val="1590119690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42-43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800" y="1371600"/>
            <a:ext cx="6426200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304800"/>
            <a:ext cx="10363200" cy="53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>
              <a:spcBef>
                <a:spcPts val="3000"/>
              </a:spcBef>
              <a:spcAft>
                <a:spcPts val="1800"/>
              </a:spcAft>
            </a:pPr>
            <a:r>
              <a:rPr lang="pt-BR" sz="3200" b="1" smtClean="0">
                <a:solidFill>
                  <a:srgbClr val="3366FF"/>
                </a:solidFill>
                <a:latin typeface="Arial" charset="0"/>
                <a:ea typeface="ＭＳ Ｐゴシック" charset="-128"/>
              </a:rPr>
              <a:t>...e sua importância nas relações</a:t>
            </a:r>
            <a:endParaRPr lang="pt-BR" smtClean="0">
              <a:solidFill>
                <a:srgbClr val="3366FF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6" name="Rectangle 3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8483600" y="1524000"/>
            <a:ext cx="3289300" cy="4419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>
              <a:buFontTx/>
              <a:buNone/>
            </a:pPr>
            <a:r>
              <a:rPr lang="pt-BR" sz="1800" b="1" dirty="0" smtClean="0">
                <a:latin typeface="Arial" charset="0"/>
                <a:ea typeface="ＭＳ Ｐゴシック" charset="-128"/>
              </a:rPr>
              <a:t>A escassez do dinheiro gera:</a:t>
            </a:r>
          </a:p>
          <a:p>
            <a:pPr>
              <a:buFontTx/>
              <a:buNone/>
            </a:pPr>
            <a:r>
              <a:rPr lang="pt-BR" sz="1800" b="1" dirty="0" smtClean="0">
                <a:latin typeface="Arial" charset="0"/>
                <a:ea typeface="ＭＳ Ｐゴシック" charset="-128"/>
              </a:rPr>
              <a:t> </a:t>
            </a:r>
          </a:p>
          <a:p>
            <a:pPr>
              <a:buFontTx/>
              <a:buNone/>
            </a:pPr>
            <a:r>
              <a:rPr lang="pt-BR" sz="1800" b="1" dirty="0" smtClean="0">
                <a:solidFill>
                  <a:srgbClr val="009973"/>
                </a:solidFill>
                <a:latin typeface="Arial" charset="0"/>
                <a:ea typeface="ＭＳ Ｐゴシック" charset="-128"/>
              </a:rPr>
              <a:t>NO AMBIENTE FAMILIAR:</a:t>
            </a:r>
          </a:p>
          <a:p>
            <a:pPr>
              <a:buFontTx/>
              <a:buNone/>
            </a:pPr>
            <a:r>
              <a:rPr lang="pt-BR" sz="1800" b="1" dirty="0" smtClean="0">
                <a:latin typeface="Arial" charset="0"/>
                <a:ea typeface="ＭＳ Ｐゴシック" charset="-128"/>
              </a:rPr>
              <a:t>• Tensões; </a:t>
            </a:r>
          </a:p>
          <a:p>
            <a:pPr>
              <a:buFontTx/>
              <a:buNone/>
            </a:pPr>
            <a:r>
              <a:rPr lang="pt-BR" sz="1800" b="1" dirty="0" smtClean="0">
                <a:latin typeface="Arial" charset="0"/>
                <a:ea typeface="ＭＳ Ｐゴシック" charset="-128"/>
              </a:rPr>
              <a:t>• Acusações mútuas</a:t>
            </a:r>
          </a:p>
          <a:p>
            <a:endParaRPr lang="pt-BR" sz="1800" b="1" dirty="0" smtClean="0">
              <a:latin typeface="Arial" charset="0"/>
              <a:ea typeface="ＭＳ Ｐゴシック" charset="-128"/>
            </a:endParaRPr>
          </a:p>
          <a:p>
            <a:pPr>
              <a:buFontTx/>
              <a:buNone/>
            </a:pPr>
            <a:r>
              <a:rPr lang="pt-BR" sz="1800" b="1" dirty="0" smtClean="0">
                <a:solidFill>
                  <a:srgbClr val="009973"/>
                </a:solidFill>
                <a:latin typeface="Arial" charset="0"/>
                <a:ea typeface="ＭＳ Ｐゴシック" charset="-128"/>
              </a:rPr>
              <a:t>NO TRABALHO:</a:t>
            </a:r>
          </a:p>
          <a:p>
            <a:pPr>
              <a:buFontTx/>
              <a:buNone/>
            </a:pPr>
            <a:r>
              <a:rPr lang="pt-BR" sz="1800" b="1" dirty="0" smtClean="0">
                <a:latin typeface="Arial" charset="0"/>
                <a:ea typeface="ＭＳ Ｐゴシック" charset="-128"/>
              </a:rPr>
              <a:t>• Perda de  produtividade;</a:t>
            </a:r>
          </a:p>
          <a:p>
            <a:pPr>
              <a:buFontTx/>
              <a:buNone/>
            </a:pPr>
            <a:r>
              <a:rPr lang="pt-BR" sz="1800" b="1" dirty="0" smtClean="0">
                <a:latin typeface="Arial" charset="0"/>
                <a:ea typeface="ＭＳ Ｐゴシック" charset="-128"/>
              </a:rPr>
              <a:t>• Baixa autoestima;</a:t>
            </a:r>
          </a:p>
          <a:p>
            <a:pPr>
              <a:buFontTx/>
              <a:buNone/>
            </a:pPr>
            <a:r>
              <a:rPr lang="pt-BR" sz="1800" b="1" dirty="0" smtClean="0">
                <a:latin typeface="Arial" charset="0"/>
                <a:ea typeface="ＭＳ Ｐゴシック" charset="-128"/>
              </a:rPr>
              <a:t>• Insegurança; </a:t>
            </a:r>
          </a:p>
          <a:p>
            <a:pPr>
              <a:buFontTx/>
              <a:buNone/>
            </a:pPr>
            <a:r>
              <a:rPr lang="pt-BR" sz="1800" b="1" dirty="0" smtClean="0">
                <a:latin typeface="Arial" charset="0"/>
                <a:ea typeface="ＭＳ Ｐゴシック" charset="-128"/>
              </a:rPr>
              <a:t>• Mau humor; </a:t>
            </a:r>
          </a:p>
          <a:p>
            <a:pPr>
              <a:buFontTx/>
              <a:buNone/>
            </a:pPr>
            <a:r>
              <a:rPr lang="pt-BR" sz="1800" b="1" dirty="0" smtClean="0">
                <a:latin typeface="Arial" charset="0"/>
                <a:ea typeface="ＭＳ Ｐゴシック" charset="-128"/>
              </a:rPr>
              <a:t>• Agressividade; </a:t>
            </a:r>
          </a:p>
          <a:p>
            <a:pPr>
              <a:buFontTx/>
              <a:buNone/>
            </a:pPr>
            <a:r>
              <a:rPr lang="pt-BR" sz="1800" b="1" dirty="0" smtClean="0">
                <a:latin typeface="Arial" charset="0"/>
                <a:ea typeface="ＭＳ Ｐゴシック" charset="-128"/>
              </a:rPr>
              <a:t>• Desatenção, etc. </a:t>
            </a:r>
          </a:p>
        </p:txBody>
      </p:sp>
      <p:sp>
        <p:nvSpPr>
          <p:cNvPr id="8197" name="Rectangle 2"/>
          <p:cNvSpPr txBox="1">
            <a:spLocks noChangeArrowheads="1"/>
          </p:cNvSpPr>
          <p:nvPr/>
        </p:nvSpPr>
        <p:spPr bwMode="auto">
          <a:xfrm>
            <a:off x="914400" y="762000"/>
            <a:ext cx="10363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ts val="3000"/>
              </a:spcBef>
              <a:spcAft>
                <a:spcPts val="1800"/>
              </a:spcAft>
            </a:pPr>
            <a:r>
              <a:rPr lang="pt-BR" sz="3200" b="1">
                <a:solidFill>
                  <a:srgbClr val="3366FF"/>
                </a:solidFill>
              </a:rPr>
              <a:t>familiares e profissionais</a:t>
            </a:r>
            <a:r>
              <a:rPr lang="pt-BR" sz="3200">
                <a:solidFill>
                  <a:srgbClr val="3366FF"/>
                </a:solidFill>
              </a:rPr>
              <a:t> </a:t>
            </a:r>
            <a:endParaRPr lang="pt-BR" sz="440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100497"/>
      </p:ext>
    </p:extLst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14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1054100"/>
            <a:ext cx="36449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78367" y="381000"/>
            <a:ext cx="11277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r>
              <a:rPr lang="pt-BR" sz="3500" b="1" smtClean="0">
                <a:solidFill>
                  <a:srgbClr val="3366FF"/>
                </a:solidFill>
                <a:latin typeface="Arial" charset="0"/>
                <a:ea typeface="ＭＳ Ｐゴシック" charset="-128"/>
              </a:rPr>
              <a:t>Fatores que impulsionam o consumo</a:t>
            </a:r>
            <a:endParaRPr lang="es-ES_tradnl" sz="3500" b="1" smtClean="0">
              <a:solidFill>
                <a:srgbClr val="3366FF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5295900" y="1600200"/>
            <a:ext cx="64897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0" indent="0">
              <a:buFontTx/>
              <a:buNone/>
            </a:pPr>
            <a:r>
              <a:rPr lang="pt-BR" sz="2500" b="1" dirty="0" smtClean="0">
                <a:solidFill>
                  <a:srgbClr val="009973"/>
                </a:solidFill>
                <a:latin typeface="Arial" charset="0"/>
                <a:ea typeface="ＭＳ Ｐゴシック" charset="-128"/>
              </a:rPr>
              <a:t>O que é DESEJO?</a:t>
            </a:r>
          </a:p>
          <a:p>
            <a:pPr marL="0" indent="0">
              <a:buFontTx/>
              <a:buNone/>
            </a:pPr>
            <a:r>
              <a:rPr lang="pt-BR" sz="2500" b="1" dirty="0" smtClean="0">
                <a:latin typeface="Arial" charset="0"/>
                <a:ea typeface="ＭＳ Ｐゴシック" charset="-128"/>
              </a:rPr>
              <a:t>• Não supre uma necessidade   básica; </a:t>
            </a:r>
          </a:p>
          <a:p>
            <a:pPr marL="0" indent="0">
              <a:buFontTx/>
              <a:buNone/>
            </a:pPr>
            <a:r>
              <a:rPr lang="pt-BR" sz="2500" b="1" dirty="0" smtClean="0">
                <a:latin typeface="Arial" charset="0"/>
                <a:ea typeface="ＭＳ Ｐゴシック" charset="-128"/>
              </a:rPr>
              <a:t>• Pode ser </a:t>
            </a:r>
            <a:r>
              <a:rPr lang="pt-BR" sz="2500" b="1" dirty="0" smtClean="0">
                <a:solidFill>
                  <a:srgbClr val="3366FF"/>
                </a:solidFill>
                <a:latin typeface="Arial" charset="0"/>
                <a:ea typeface="ＭＳ Ｐゴシック" charset="-128"/>
              </a:rPr>
              <a:t>dispensável</a:t>
            </a:r>
            <a:r>
              <a:rPr lang="pt-BR" sz="3500" b="1" dirty="0" smtClean="0">
                <a:latin typeface="Arial" charset="0"/>
                <a:ea typeface="ＭＳ Ｐゴシック" charset="-128"/>
              </a:rPr>
              <a:t>.</a:t>
            </a:r>
          </a:p>
          <a:p>
            <a:pPr marL="0" indent="0">
              <a:buFontTx/>
              <a:buNone/>
            </a:pPr>
            <a:endParaRPr lang="pt-BR" sz="3500" b="1" dirty="0" smtClean="0">
              <a:solidFill>
                <a:srgbClr val="3366FF"/>
              </a:solidFill>
              <a:latin typeface="Arial" charset="0"/>
              <a:ea typeface="ＭＳ Ｐゴシック" charset="-128"/>
            </a:endParaRPr>
          </a:p>
          <a:p>
            <a:pPr marL="0" indent="0">
              <a:buFontTx/>
              <a:buNone/>
            </a:pPr>
            <a:r>
              <a:rPr lang="pt-BR" sz="2500" b="1" dirty="0" smtClean="0">
                <a:solidFill>
                  <a:srgbClr val="009973"/>
                </a:solidFill>
                <a:latin typeface="Arial" charset="0"/>
                <a:ea typeface="ＭＳ Ｐゴシック" charset="-128"/>
              </a:rPr>
              <a:t>O que é NECESSIDADE?</a:t>
            </a:r>
          </a:p>
          <a:p>
            <a:pPr marL="0" indent="0"/>
            <a:r>
              <a:rPr lang="pt-BR" sz="2500" b="1" dirty="0" smtClean="0">
                <a:latin typeface="Arial" charset="0"/>
                <a:ea typeface="ＭＳ Ｐゴシック" charset="-128"/>
              </a:rPr>
              <a:t> É algo </a:t>
            </a:r>
            <a:r>
              <a:rPr lang="pt-BR" sz="2500" b="1" dirty="0" smtClean="0">
                <a:solidFill>
                  <a:srgbClr val="3366FF"/>
                </a:solidFill>
                <a:latin typeface="Arial" charset="0"/>
                <a:ea typeface="ＭＳ Ｐゴシック" charset="-128"/>
              </a:rPr>
              <a:t>indispensável</a:t>
            </a:r>
            <a:r>
              <a:rPr lang="pt-BR" sz="2500" b="1" dirty="0" smtClean="0">
                <a:latin typeface="Arial" charset="0"/>
                <a:ea typeface="ＭＳ Ｐゴシック" charset="-128"/>
              </a:rPr>
              <a:t> para viver: alimentação, abrigo, sono, segurança...</a:t>
            </a:r>
            <a:endParaRPr lang="pt-BR" sz="2500" b="1" dirty="0" smtClean="0">
              <a:latin typeface="Arial" charset="0"/>
              <a:ea typeface="ＭＳ Ｐゴシック" charset="-128"/>
              <a:cs typeface="Arial" charset="0"/>
            </a:endParaRPr>
          </a:p>
          <a:p>
            <a:pPr marL="0" indent="0">
              <a:buFontTx/>
              <a:buNone/>
            </a:pPr>
            <a:endParaRPr lang="pt-BR" sz="2500" dirty="0" smtClean="0"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257016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axe">
  <a:themeElements>
    <a:clrScheme name="Paralaxe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ax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ax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Parallax</Template>
  <TotalTime>656</TotalTime>
  <Words>1644</Words>
  <Application>Microsoft Office PowerPoint</Application>
  <PresentationFormat>Personalizar</PresentationFormat>
  <Paragraphs>320</Paragraphs>
  <Slides>41</Slides>
  <Notes>11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41</vt:i4>
      </vt:variant>
    </vt:vector>
  </HeadingPairs>
  <TitlesOfParts>
    <vt:vector size="43" baseType="lpstr">
      <vt:lpstr>Paralaxe</vt:lpstr>
      <vt:lpstr>Clip</vt:lpstr>
      <vt:lpstr>Administre o seu dinheiro de forma consciente</vt:lpstr>
      <vt:lpstr>Apresentação do PowerPoint</vt:lpstr>
      <vt:lpstr>“Há duas maneiras de conseguir o suficiente: uma é ganhar mais. A outra é gastar menos."   G. K. Chestertor</vt:lpstr>
      <vt:lpstr>Apresentação do PowerPoint</vt:lpstr>
      <vt:lpstr>Apresentação do PowerPoint</vt:lpstr>
      <vt:lpstr>Apresentação do PowerPoint</vt:lpstr>
      <vt:lpstr>O dinheiro na vida das pessoas...</vt:lpstr>
      <vt:lpstr>...e sua importância nas relações</vt:lpstr>
      <vt:lpstr>Fatores que impulsionam o consumo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Tipos de consumidores</vt:lpstr>
      <vt:lpstr>Equilíbrio financeiro da família</vt:lpstr>
      <vt:lpstr>Equilíbrio financeiro da família  </vt:lpstr>
      <vt:lpstr>Equilíbrio financeiro da família</vt:lpstr>
      <vt:lpstr>O planejamento financeiro familiar</vt:lpstr>
      <vt:lpstr>Devem os filhos participar do planejamento financeiro familiar? </vt:lpstr>
      <vt:lpstr>Como fazer um planejamento financeiro?</vt:lpstr>
      <vt:lpstr>Apresentação do PowerPoint</vt:lpstr>
      <vt:lpstr>Apresentação do PowerPoint</vt:lpstr>
      <vt:lpstr>Apresentação do PowerPoint</vt:lpstr>
      <vt:lpstr>E na hora de pagar?  </vt:lpstr>
      <vt:lpstr>Atenção na hora de comprar</vt:lpstr>
      <vt:lpstr>Cheques e Cartões</vt:lpstr>
      <vt:lpstr>Como sair do vermelho</vt:lpstr>
      <vt:lpstr>Apresentação do PowerPoint</vt:lpstr>
      <vt:lpstr>Apresentação do PowerPoint</vt:lpstr>
      <vt:lpstr>Direitos do Consumidor</vt:lpstr>
      <vt:lpstr>Deveres do Consumidor</vt:lpstr>
      <vt:lpstr>Deveres do Consumidor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BNDES</dc:title>
  <dc:creator>Gabriela Guimaraes</dc:creator>
  <cp:lastModifiedBy>Ildefonso</cp:lastModifiedBy>
  <cp:revision>82</cp:revision>
  <dcterms:created xsi:type="dcterms:W3CDTF">2012-07-30T23:50:35Z</dcterms:created>
  <dcterms:modified xsi:type="dcterms:W3CDTF">2018-09-21T21:00:50Z</dcterms:modified>
</cp:coreProperties>
</file>