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Linos" initials="FL" lastIdx="0" clrIdx="0">
    <p:extLst>
      <p:ext uri="{19B8F6BF-5375-455C-9EA6-DF929625EA0E}">
        <p15:presenceInfo xmlns:p15="http://schemas.microsoft.com/office/powerpoint/2012/main" userId="Fernando Lin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A5CD0-E74B-475E-BABD-7C15B33F7CC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077FF-244D-4105-BE90-BBA2910FE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2990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2256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262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5205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6882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665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6699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3829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514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491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78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36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31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333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4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9696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919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8235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2C33BD3-EB47-4B64-86FE-E78C8148A9C4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EB985E86-AB91-42CB-A91E-7853A98AA0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6526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1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1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1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1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9307" y="1920683"/>
            <a:ext cx="8611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alibri" panose="020F0502020204030204" pitchFamily="34" charset="0"/>
              </a:rPr>
              <a:t>“MUDANDO SEU ESTILO DE VIDA:</a:t>
            </a:r>
          </a:p>
          <a:p>
            <a:pPr algn="ctr"/>
            <a:r>
              <a:rPr lang="en-US" sz="48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SER FELIZ E VIVER MUITO É UMA OPÇÃO PESSOAL.”</a:t>
            </a:r>
            <a:endParaRPr lang="pt-BR" sz="48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925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9307" y="938045"/>
            <a:ext cx="8611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alibri" panose="020F0502020204030204" pitchFamily="34" charset="0"/>
              </a:rPr>
              <a:t>A </a:t>
            </a:r>
            <a:r>
              <a:rPr lang="en-US" sz="3600" dirty="0" err="1" smtClean="0">
                <a:latin typeface="Calibri" panose="020F0502020204030204" pitchFamily="34" charset="0"/>
              </a:rPr>
              <a:t>maior</a:t>
            </a:r>
            <a:r>
              <a:rPr lang="en-US" sz="3600" dirty="0" smtClean="0">
                <a:latin typeface="Calibri" panose="020F0502020204030204" pitchFamily="34" charset="0"/>
              </a:rPr>
              <a:t> parte das </a:t>
            </a:r>
            <a:r>
              <a:rPr lang="en-US" sz="3600" dirty="0" err="1" smtClean="0">
                <a:latin typeface="Calibri" panose="020F0502020204030204" pitchFamily="34" charset="0"/>
              </a:rPr>
              <a:t>atitudes</a:t>
            </a:r>
            <a:r>
              <a:rPr lang="en-US" sz="3600" dirty="0" smtClean="0">
                <a:latin typeface="Calibri" panose="020F0502020204030204" pitchFamily="34" charset="0"/>
              </a:rPr>
              <a:t> para</a:t>
            </a:r>
          </a:p>
          <a:p>
            <a:pPr algn="ctr"/>
            <a:r>
              <a:rPr lang="en-US" sz="3600" dirty="0" err="1" smtClean="0">
                <a:latin typeface="Calibri" panose="020F0502020204030204" pitchFamily="34" charset="0"/>
              </a:rPr>
              <a:t>Melhorar</a:t>
            </a:r>
            <a:r>
              <a:rPr lang="en-US" sz="3600" dirty="0" smtClean="0"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latin typeface="Calibri" panose="020F0502020204030204" pitchFamily="34" charset="0"/>
              </a:rPr>
              <a:t>seu</a:t>
            </a:r>
            <a:r>
              <a:rPr lang="en-US" sz="3600" dirty="0" smtClean="0"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latin typeface="Calibri" panose="020F0502020204030204" pitchFamily="34" charset="0"/>
              </a:rPr>
              <a:t>estilo</a:t>
            </a:r>
            <a:r>
              <a:rPr lang="en-US" sz="3600" dirty="0" smtClean="0">
                <a:latin typeface="Calibri" panose="020F0502020204030204" pitchFamily="34" charset="0"/>
              </a:rPr>
              <a:t> de </a:t>
            </a:r>
            <a:r>
              <a:rPr lang="en-US" sz="3600" dirty="0" err="1" smtClean="0">
                <a:latin typeface="Calibri" panose="020F0502020204030204" pitchFamily="34" charset="0"/>
              </a:rPr>
              <a:t>vida</a:t>
            </a:r>
            <a:r>
              <a:rPr lang="en-US" sz="3600" dirty="0" smtClean="0"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latin typeface="Calibri" panose="020F0502020204030204" pitchFamily="34" charset="0"/>
              </a:rPr>
              <a:t>dependem</a:t>
            </a:r>
            <a:r>
              <a:rPr lang="en-US" sz="3600" dirty="0" smtClean="0"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latin typeface="Calibri" panose="020F0502020204030204" pitchFamily="34" charset="0"/>
              </a:rPr>
              <a:t>só</a:t>
            </a:r>
            <a:r>
              <a:rPr lang="en-US" sz="3600" dirty="0" smtClean="0">
                <a:latin typeface="Calibri" panose="020F0502020204030204" pitchFamily="34" charset="0"/>
              </a:rPr>
              <a:t> de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72955" y="2537120"/>
            <a:ext cx="86117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Decisão</a:t>
            </a:r>
            <a:endParaRPr lang="en-US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685800" indent="-685800" algn="ctr"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Gerenciamento</a:t>
            </a:r>
            <a:endParaRPr lang="pt-BR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9307" y="4543328"/>
            <a:ext cx="8611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alibri" panose="020F0502020204030204" pitchFamily="34" charset="0"/>
              </a:rPr>
              <a:t>e </a:t>
            </a:r>
            <a:r>
              <a:rPr lang="en-US" sz="3600" dirty="0" err="1" smtClean="0">
                <a:latin typeface="Calibri" panose="020F0502020204030204" pitchFamily="34" charset="0"/>
              </a:rPr>
              <a:t>não</a:t>
            </a:r>
            <a:r>
              <a:rPr lang="en-US" sz="3600" dirty="0" smtClean="0">
                <a:latin typeface="Calibri" panose="020F0502020204030204" pitchFamily="34" charset="0"/>
              </a:rPr>
              <a:t> de </a:t>
            </a:r>
            <a:r>
              <a:rPr lang="en-US" sz="3600" dirty="0" err="1" smtClean="0">
                <a:latin typeface="Calibri" panose="020F0502020204030204" pitchFamily="34" charset="0"/>
              </a:rPr>
              <a:t>Dinheiro</a:t>
            </a:r>
            <a:r>
              <a:rPr lang="en-US" sz="3600" dirty="0" smtClean="0"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7502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09934" y="1265597"/>
            <a:ext cx="7151428" cy="4401205"/>
          </a:xfrm>
          <a:prstGeom prst="rect">
            <a:avLst/>
          </a:prstGeom>
          <a:gradFill flip="none" rotWithShape="1">
            <a:gsLst>
              <a:gs pos="30000">
                <a:srgbClr val="002060"/>
              </a:gs>
              <a:gs pos="70000">
                <a:srgbClr val="002060"/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ESTILO DE VIDA</a:t>
            </a:r>
          </a:p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=</a:t>
            </a:r>
          </a:p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SAÚDE</a:t>
            </a:r>
          </a:p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=</a:t>
            </a:r>
          </a:p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FELICIDADE</a:t>
            </a:r>
          </a:p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=</a:t>
            </a:r>
          </a:p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LONGEVIDADE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310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27545" y="1907041"/>
            <a:ext cx="8611738" cy="2840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 </a:t>
            </a:r>
            <a:r>
              <a:rPr lang="en-US" sz="4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longevidade</a:t>
            </a:r>
            <a:r>
              <a:rPr 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não</a:t>
            </a:r>
            <a:r>
              <a:rPr 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tem </a:t>
            </a:r>
            <a:r>
              <a:rPr lang="en-US" sz="4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sentido</a:t>
            </a:r>
            <a:r>
              <a:rPr 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se </a:t>
            </a:r>
            <a:r>
              <a:rPr lang="en-US" sz="4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não</a:t>
            </a:r>
            <a:r>
              <a:rPr 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houver</a:t>
            </a:r>
            <a:r>
              <a:rPr 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prazer</a:t>
            </a:r>
            <a:r>
              <a:rPr 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</a:t>
            </a:r>
            <a:r>
              <a:rPr 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vida</a:t>
            </a:r>
            <a:endParaRPr lang="en-US" sz="4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43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9307" y="938045"/>
            <a:ext cx="8611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Os</a:t>
            </a: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5 </a:t>
            </a:r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Fatores</a:t>
            </a: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que </a:t>
            </a:r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afetam</a:t>
            </a: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a </a:t>
            </a:r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felicidade</a:t>
            </a: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:</a:t>
            </a:r>
            <a:endParaRPr lang="en-US" sz="4000" dirty="0" smtClean="0">
              <a:latin typeface="Calibri" panose="020F05020202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74454" y="2018501"/>
            <a:ext cx="502237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Relação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familiar</a:t>
            </a:r>
          </a:p>
          <a:p>
            <a:pPr marL="685800" indent="-685800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Situação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Financeira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685800" indent="-685800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Trabalho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685800" indent="-685800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Comunidade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e amigos</a:t>
            </a:r>
          </a:p>
          <a:p>
            <a:pPr marL="685800" indent="-685800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Saúde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851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72953" y="1483959"/>
            <a:ext cx="86117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SÓ QUEM SE PREOCUPA EM FAZER A FELICIDADE DOS OUTROS</a:t>
            </a:r>
            <a:endParaRPr lang="en-US" sz="4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72953" y="3683527"/>
            <a:ext cx="86117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ALCANÇA A SUA PRÓPRIA</a:t>
            </a: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FELICIDADE!!!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925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72953" y="637793"/>
            <a:ext cx="86117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NOS SÉCULOS 18 E 19 A MOTIVAÇÃO PRINCIPAL DO TRABALHO ERA A SATISFAÇÃO DO DEVER CUMPRIDO</a:t>
            </a:r>
            <a:endParaRPr lang="en-US" sz="4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72953" y="3219501"/>
            <a:ext cx="861173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DINHEIRO COMO MOTIVADOR É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MAIS RECENTE, APÓS A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REVOLUÇÃO INDUSTRIAL.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ATUALMENTE O DINHEIRO VOLTA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AO SEGUNDO LUGAR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511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72953" y="1483959"/>
            <a:ext cx="861173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TRABALHO NÃO MATA.</a:t>
            </a:r>
          </a:p>
          <a:p>
            <a:pPr algn="ctr"/>
            <a:endParaRPr lang="en-US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/>
            <a:endParaRPr lang="en-US" sz="4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QUE MATA É A RAIVA.</a:t>
            </a:r>
            <a:endParaRPr lang="en-US" sz="4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213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953" y="1390704"/>
            <a:ext cx="8611738" cy="4050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COM A TV E A INTERNET, A SÍNDROME DA COMPARAÇÃO SOCIAL AUMENTOU E HOJE É UMA </a:t>
            </a:r>
          </a:p>
          <a:p>
            <a:pPr algn="ctr">
              <a:lnSpc>
                <a:spcPct val="150000"/>
              </a:lnSpc>
            </a:pP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NOVA DOENÇA.</a:t>
            </a:r>
            <a:endParaRPr lang="en-US" sz="4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21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953" y="507814"/>
            <a:ext cx="861173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FATOR INVEJA</a:t>
            </a:r>
            <a:endParaRPr lang="en-US" sz="4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72953" y="1792751"/>
            <a:ext cx="8611738" cy="28007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 COMPARAÇÃO ENTRE O PODER AQUISITIVO DAS PESSOAS É QUE PRODUZ A SENSAÇÃO DE INFELICIDADE.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72953" y="4940106"/>
            <a:ext cx="861173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CONSUMISMO AUMENTA A INSATISFAÇÃO.</a:t>
            </a:r>
            <a:endParaRPr lang="en-US" sz="4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479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72953" y="1240662"/>
            <a:ext cx="861173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HÁ DUAS MANEIRAS DE SER RICO:</a:t>
            </a:r>
            <a:endParaRPr lang="en-US" sz="4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72953" y="2336865"/>
            <a:ext cx="861173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POSSUIR MUITO OU CONTENTAR-SE COM O QUE SE TEM.</a:t>
            </a:r>
            <a:endParaRPr lang="en-US" sz="41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72953" y="3910374"/>
            <a:ext cx="8611738" cy="13542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100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OU MELHOR: SE ESTOU FELIZ COM O POUCO QUE TENHO, ENTÃO SOU RICO.</a:t>
            </a:r>
            <a:endParaRPr lang="en-US" sz="4100" i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953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9307" y="1279235"/>
            <a:ext cx="8611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alibri" panose="020F0502020204030204" pitchFamily="34" charset="0"/>
              </a:rPr>
              <a:t>As 3 </a:t>
            </a:r>
            <a:r>
              <a:rPr lang="en-US" sz="4800" dirty="0" err="1" smtClean="0">
                <a:latin typeface="Calibri" panose="020F0502020204030204" pitchFamily="34" charset="0"/>
              </a:rPr>
              <a:t>Epidemias</a:t>
            </a:r>
            <a:endParaRPr lang="pt-BR" sz="48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1579" y="2509811"/>
            <a:ext cx="86117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Aterosclerose</a:t>
            </a:r>
            <a:endParaRPr lang="en-US" sz="4800" dirty="0" smtClean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algn="ctr"/>
            <a:endParaRPr lang="en-US" sz="2400" dirty="0" smtClean="0">
              <a:latin typeface="Calibri" panose="020F0502020204030204" pitchFamily="34" charset="0"/>
            </a:endParaRPr>
          </a:p>
          <a:p>
            <a:pPr algn="ctr"/>
            <a:r>
              <a:rPr lang="en-US" sz="48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Depressão</a:t>
            </a:r>
            <a:endParaRPr lang="en-US" sz="4800" dirty="0" smtClean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algn="ctr"/>
            <a:endParaRPr lang="en-US" sz="2400" dirty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48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Neurose</a:t>
            </a:r>
            <a:endParaRPr lang="pt-BR" sz="48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327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953" y="1587732"/>
            <a:ext cx="861173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 FELICIDADE É OBTIDA E DISTRIBUIDA IRREGULARMENTE ENTRE AS PESSOAS</a:t>
            </a:r>
            <a:endParaRPr lang="en-US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72953" y="3195836"/>
            <a:ext cx="8611738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SEGREDO ESTÁ EM </a:t>
            </a: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ACEITAR A DOSE QUE NOS FOI </a:t>
            </a: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CONCEDIDA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473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72953" y="2284637"/>
            <a:ext cx="8611738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SUCESSO DE UMA EMPRESA NÃO SE MEDE SÓ PELO BALANÇO, MAS PRINCIPALMENTE PELO ÍNDICE DE SATISFAÇÃO DE PATRÕES E EMPREGADOS.</a:t>
            </a:r>
            <a:endParaRPr lang="en-US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900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953" y="918710"/>
            <a:ext cx="861173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FELICIDADE FAZ BEM PARA O PATRÃO 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 PARA O EMPREGADO</a:t>
            </a:r>
            <a:endParaRPr lang="en-US" sz="4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72953" y="2625266"/>
            <a:ext cx="8611738" cy="28007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PORQUE PESSOAS</a:t>
            </a: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FELIZES SÃO MAIS</a:t>
            </a: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CRIATIVAS E MAIS</a:t>
            </a: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PRODUTIVAS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736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953" y="878325"/>
            <a:ext cx="861173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GRANDE RISCO:</a:t>
            </a:r>
            <a:endParaRPr lang="en-US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72953" y="2286713"/>
            <a:ext cx="8611738" cy="34778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HABITUAR-SE COM A </a:t>
            </a: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FELICIDADE BANALIZANDO-A</a:t>
            </a:r>
          </a:p>
          <a:p>
            <a:pPr algn="ctr"/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PIOR CEGO É O QUE NÃO </a:t>
            </a: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VÊ A PRÓPRIA FELICIDADE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165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54727" y="1009934"/>
            <a:ext cx="3561489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latin typeface="Calibri" panose="020F0502020204030204" pitchFamily="34" charset="0"/>
              </a:rPr>
              <a:t>Os</a:t>
            </a:r>
            <a:r>
              <a:rPr lang="en-US" sz="3600" dirty="0" smtClean="0"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latin typeface="Calibri" panose="020F0502020204030204" pitchFamily="34" charset="0"/>
              </a:rPr>
              <a:t>Paradigmas</a:t>
            </a:r>
            <a:r>
              <a:rPr lang="en-US" sz="3600" dirty="0" smtClean="0">
                <a:latin typeface="Calibri" panose="020F0502020204030204" pitchFamily="34" charset="0"/>
              </a:rPr>
              <a:t> do</a:t>
            </a:r>
          </a:p>
          <a:p>
            <a:pPr algn="ctr"/>
            <a:r>
              <a:rPr lang="en-US" sz="3600" dirty="0" err="1" smtClean="0">
                <a:latin typeface="Calibri" panose="020F0502020204030204" pitchFamily="34" charset="0"/>
              </a:rPr>
              <a:t>Século</a:t>
            </a:r>
            <a:r>
              <a:rPr lang="en-US" sz="3600" dirty="0" smtClean="0">
                <a:latin typeface="Calibri" panose="020F0502020204030204" pitchFamily="34" charset="0"/>
              </a:rPr>
              <a:t> XX:</a:t>
            </a:r>
          </a:p>
          <a:p>
            <a:pPr algn="ctr"/>
            <a:endParaRPr lang="en-US" sz="3600" dirty="0">
              <a:latin typeface="Calibri" panose="020F0502020204030204" pitchFamily="34" charset="0"/>
            </a:endParaRPr>
          </a:p>
          <a:p>
            <a:pPr algn="ctr"/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O </a:t>
            </a:r>
            <a:r>
              <a:rPr lang="en-US" sz="36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século</a:t>
            </a:r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do “</a:t>
            </a:r>
            <a:r>
              <a:rPr lang="en-US" sz="36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Ter</a:t>
            </a:r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”.</a:t>
            </a:r>
          </a:p>
          <a:p>
            <a:pPr algn="ctr"/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A </a:t>
            </a:r>
            <a:r>
              <a:rPr lang="en-US" sz="36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perda</a:t>
            </a:r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da </a:t>
            </a:r>
          </a:p>
          <a:p>
            <a:pPr algn="ctr"/>
            <a:r>
              <a:rPr lang="en-US" sz="3600" dirty="0" err="1">
                <a:solidFill>
                  <a:srgbClr val="FFFF00"/>
                </a:solidFill>
                <a:latin typeface="Calibri" panose="020F0502020204030204" pitchFamily="34" charset="0"/>
              </a:rPr>
              <a:t>l</a:t>
            </a:r>
            <a:r>
              <a:rPr lang="en-US" sz="36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ongevidade</a:t>
            </a:r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.</a:t>
            </a:r>
            <a:endParaRPr lang="pt-BR" sz="36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997860" y="2718094"/>
            <a:ext cx="3569182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latin typeface="Calibri" panose="020F0502020204030204" pitchFamily="34" charset="0"/>
              </a:rPr>
              <a:t>Os</a:t>
            </a:r>
            <a:r>
              <a:rPr lang="en-US" sz="3600" dirty="0" smtClean="0"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latin typeface="Calibri" panose="020F0502020204030204" pitchFamily="34" charset="0"/>
              </a:rPr>
              <a:t>Paradigmas</a:t>
            </a:r>
            <a:r>
              <a:rPr lang="en-US" sz="3600" dirty="0" smtClean="0">
                <a:latin typeface="Calibri" panose="020F0502020204030204" pitchFamily="34" charset="0"/>
              </a:rPr>
              <a:t> do</a:t>
            </a:r>
          </a:p>
          <a:p>
            <a:pPr algn="ctr"/>
            <a:r>
              <a:rPr lang="en-US" sz="3600" dirty="0" err="1" smtClean="0">
                <a:latin typeface="Calibri" panose="020F0502020204030204" pitchFamily="34" charset="0"/>
              </a:rPr>
              <a:t>Século</a:t>
            </a:r>
            <a:r>
              <a:rPr lang="en-US" sz="3600" dirty="0" smtClean="0">
                <a:latin typeface="Calibri" panose="020F0502020204030204" pitchFamily="34" charset="0"/>
              </a:rPr>
              <a:t> XXI:</a:t>
            </a:r>
          </a:p>
          <a:p>
            <a:pPr algn="ctr"/>
            <a:endParaRPr lang="en-US" sz="3600" dirty="0">
              <a:latin typeface="Calibri" panose="020F0502020204030204" pitchFamily="34" charset="0"/>
            </a:endParaRPr>
          </a:p>
          <a:p>
            <a:pPr algn="ctr"/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O </a:t>
            </a:r>
            <a:r>
              <a:rPr lang="en-US" sz="36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século</a:t>
            </a:r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do “</a:t>
            </a:r>
            <a:r>
              <a:rPr lang="en-US" sz="3600" dirty="0" err="1">
                <a:solidFill>
                  <a:srgbClr val="FFFF00"/>
                </a:solidFill>
                <a:latin typeface="Calibri" panose="020F0502020204030204" pitchFamily="34" charset="0"/>
              </a:rPr>
              <a:t>S</a:t>
            </a:r>
            <a:r>
              <a:rPr lang="en-US" sz="36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er</a:t>
            </a:r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”.</a:t>
            </a:r>
          </a:p>
          <a:p>
            <a:pPr algn="ctr"/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A </a:t>
            </a:r>
            <a:r>
              <a:rPr lang="en-US" sz="36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recuperação</a:t>
            </a:r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da</a:t>
            </a:r>
          </a:p>
          <a:p>
            <a:pPr algn="ctr"/>
            <a:r>
              <a:rPr lang="en-US" sz="3600" dirty="0" err="1">
                <a:solidFill>
                  <a:srgbClr val="FFFF00"/>
                </a:solidFill>
                <a:latin typeface="Calibri" panose="020F0502020204030204" pitchFamily="34" charset="0"/>
              </a:rPr>
              <a:t>l</a:t>
            </a:r>
            <a:r>
              <a:rPr lang="en-US" sz="36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ongevidade</a:t>
            </a:r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.</a:t>
            </a:r>
            <a:endParaRPr lang="pt-BR" sz="36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137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953" y="468333"/>
            <a:ext cx="861173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É POSSÍVEL PROGRAMAR A 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FELICIDADE?</a:t>
            </a:r>
            <a:endParaRPr lang="en-US" sz="4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72953" y="2111926"/>
            <a:ext cx="8611738" cy="41549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SIM, MINIMIZANDO OS </a:t>
            </a: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ASPECTOS NEGATIVOS DA </a:t>
            </a: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VIDA.</a:t>
            </a:r>
          </a:p>
          <a:p>
            <a:pPr algn="ctr"/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FOCANDO SÓ O LADO </a:t>
            </a: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POSITIVO DELA.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766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86601" y="1864759"/>
            <a:ext cx="8611738" cy="3034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 </a:t>
            </a:r>
            <a:r>
              <a:rPr lang="en-US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busca</a:t>
            </a: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da </a:t>
            </a:r>
            <a:r>
              <a:rPr lang="en-US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felicidade</a:t>
            </a: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é </a:t>
            </a:r>
          </a:p>
          <a:p>
            <a:pPr algn="ctr">
              <a:lnSpc>
                <a:spcPct val="150000"/>
              </a:lnSpc>
            </a:pP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</a:t>
            </a:r>
            <a:r>
              <a:rPr lang="en-US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único</a:t>
            </a: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compromisso</a:t>
            </a: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do </a:t>
            </a:r>
            <a:r>
              <a:rPr lang="en-US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ser</a:t>
            </a: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humano</a:t>
            </a: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com a </a:t>
            </a:r>
            <a:r>
              <a:rPr lang="en-US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vida</a:t>
            </a: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.</a:t>
            </a:r>
            <a:endParaRPr lang="en-US" sz="4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566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953" y="447454"/>
            <a:ext cx="8611738" cy="59508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“A VIDA É BELA PARA QUEM A FAZ BELA”</a:t>
            </a:r>
            <a:endParaRPr lang="en-US" sz="8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466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9307" y="610494"/>
            <a:ext cx="861173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O RESULTADO</a:t>
            </a:r>
            <a:endParaRPr lang="pt-BR" sz="4000" dirty="0" smtClean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algn="ctr"/>
            <a:endParaRPr lang="en-US" dirty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70% das </a:t>
            </a:r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mortes</a:t>
            </a: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ocorrem</a:t>
            </a: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por</a:t>
            </a: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:</a:t>
            </a:r>
            <a:endParaRPr lang="en-US" sz="4000" dirty="0" smtClean="0">
              <a:latin typeface="Calibri" panose="020F05020202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9307" y="2414276"/>
            <a:ext cx="86117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Infarto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685800" indent="-685800" algn="ctr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Acidentes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Cerebrais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(AVCs)</a:t>
            </a:r>
          </a:p>
          <a:p>
            <a:pPr marL="685800" indent="-685800" algn="ctr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Câncer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9307" y="5202943"/>
            <a:ext cx="8611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Todos</a:t>
            </a: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tem as </a:t>
            </a:r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mesmas</a:t>
            </a: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causas</a:t>
            </a:r>
            <a:endParaRPr lang="en-US" sz="4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064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72955" y="1320180"/>
            <a:ext cx="8611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Causas</a:t>
            </a: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de 70% das </a:t>
            </a:r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mortes</a:t>
            </a:r>
            <a:endParaRPr lang="en-US" sz="4000" dirty="0" smtClean="0">
              <a:latin typeface="Calibri" panose="020F05020202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456597" y="2550756"/>
            <a:ext cx="42444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Clr>
                <a:schemeClr val="tx1"/>
              </a:buClr>
              <a:buFont typeface="+mj-lt"/>
              <a:buAutoNum type="arabicPeriod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Emoções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742950" indent="-742950">
              <a:buClr>
                <a:schemeClr val="tx1"/>
              </a:buClr>
              <a:buFont typeface="+mj-lt"/>
              <a:buAutoNum type="arabicPeriod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Genética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742950" indent="-742950">
              <a:buClr>
                <a:schemeClr val="tx1"/>
              </a:buClr>
              <a:buFont typeface="+mj-lt"/>
              <a:buAutoNum type="arabicPeriod"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que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comemos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742950" indent="-742950">
              <a:buClr>
                <a:schemeClr val="tx1"/>
              </a:buClr>
              <a:buFont typeface="+mj-lt"/>
              <a:buAutoNum type="arabicPeriod"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que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bebemos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742950" indent="-742950">
              <a:buClr>
                <a:schemeClr val="tx1"/>
              </a:buClr>
              <a:buFont typeface="+mj-lt"/>
              <a:buAutoNum type="arabicPeriod"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que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respiramos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193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72955" y="351184"/>
            <a:ext cx="8611738" cy="6287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SAÚDE É O BEM-ESTAR</a:t>
            </a:r>
          </a:p>
          <a:p>
            <a:pPr algn="ctr">
              <a:lnSpc>
                <a:spcPts val="5400"/>
              </a:lnSpc>
            </a:pP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FÍSICO</a:t>
            </a:r>
          </a:p>
          <a:p>
            <a:pPr algn="ctr">
              <a:lnSpc>
                <a:spcPts val="5400"/>
              </a:lnSpc>
            </a:pP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MENTAL</a:t>
            </a:r>
          </a:p>
          <a:p>
            <a:pPr algn="ctr">
              <a:lnSpc>
                <a:spcPts val="5400"/>
              </a:lnSpc>
            </a:pP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PSÍQUICO</a:t>
            </a:r>
          </a:p>
          <a:p>
            <a:pPr algn="ctr">
              <a:lnSpc>
                <a:spcPts val="5400"/>
              </a:lnSpc>
            </a:pP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FAMILIAR</a:t>
            </a:r>
          </a:p>
          <a:p>
            <a:pPr algn="ctr">
              <a:lnSpc>
                <a:spcPts val="5400"/>
              </a:lnSpc>
            </a:pP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FINANCEIRO</a:t>
            </a:r>
          </a:p>
          <a:p>
            <a:pPr algn="ctr">
              <a:lnSpc>
                <a:spcPts val="5400"/>
              </a:lnSpc>
            </a:pP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PROFISSIONAL</a:t>
            </a:r>
          </a:p>
          <a:p>
            <a:pPr algn="ctr">
              <a:lnSpc>
                <a:spcPts val="5400"/>
              </a:lnSpc>
            </a:pP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AMBIENTAL</a:t>
            </a:r>
          </a:p>
          <a:p>
            <a:pPr algn="ctr">
              <a:lnSpc>
                <a:spcPts val="5400"/>
              </a:lnSpc>
            </a:pP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ESPIRITUAL</a:t>
            </a:r>
            <a:endParaRPr lang="en-US" sz="4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73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6603" y="1047223"/>
            <a:ext cx="8611738" cy="79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54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As </a:t>
            </a:r>
            <a:r>
              <a:rPr lang="en-US" sz="54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Fases</a:t>
            </a:r>
            <a:r>
              <a:rPr lang="en-US" sz="54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da </a:t>
            </a:r>
            <a:r>
              <a:rPr lang="en-US" sz="54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Medicina</a:t>
            </a:r>
            <a:endParaRPr lang="en-US" sz="5400" dirty="0" smtClean="0">
              <a:latin typeface="Calibri" panose="020F0502020204030204" pitchFamily="34" charset="0"/>
            </a:endParaRPr>
          </a:p>
        </p:txBody>
      </p:sp>
      <p:sp>
        <p:nvSpPr>
          <p:cNvPr id="2" name="Elipse 1"/>
          <p:cNvSpPr/>
          <p:nvPr/>
        </p:nvSpPr>
        <p:spPr>
          <a:xfrm>
            <a:off x="1228299" y="2306472"/>
            <a:ext cx="3480179" cy="1705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4287672" y="2306472"/>
            <a:ext cx="3480179" cy="1705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2757985" y="3507475"/>
            <a:ext cx="3480179" cy="1705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2204012" y="2781699"/>
            <a:ext cx="1528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CORPO</a:t>
            </a:r>
            <a:endParaRPr lang="pt-BR" sz="36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289747" y="2751959"/>
            <a:ext cx="1553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MENTE</a:t>
            </a:r>
            <a:endParaRPr lang="pt-BR" sz="36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568941" y="4105536"/>
            <a:ext cx="18582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ESPÍRITO</a:t>
            </a:r>
            <a:endParaRPr lang="pt-BR" sz="36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92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9307" y="610494"/>
            <a:ext cx="86117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AS DOENÇAS DA ALMA CAUSAM DOENÇAS NO CORPO</a:t>
            </a:r>
            <a:endParaRPr lang="en-US" sz="4000" dirty="0" smtClean="0">
              <a:latin typeface="Calibri" panose="020F05020202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9307" y="3110322"/>
            <a:ext cx="86117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RAIVA</a:t>
            </a:r>
          </a:p>
          <a:p>
            <a:pPr marL="685800" indent="-685800" algn="ctr"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INVEJA</a:t>
            </a:r>
          </a:p>
          <a:p>
            <a:pPr marL="685800" indent="-685800" algn="ctr"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VAIDADE</a:t>
            </a:r>
            <a:endParaRPr lang="pt-BR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9307" y="2234189"/>
            <a:ext cx="8611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alibri" panose="020F0502020204030204" pitchFamily="34" charset="0"/>
              </a:rPr>
              <a:t>O TRIO MALÉFICO</a:t>
            </a:r>
          </a:p>
        </p:txBody>
      </p:sp>
    </p:spTree>
    <p:extLst>
      <p:ext uri="{BB962C8B-B14F-4D97-AF65-F5344CB8AC3E}">
        <p14:creationId xmlns:p14="http://schemas.microsoft.com/office/powerpoint/2010/main" val="3773686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9307" y="938045"/>
            <a:ext cx="8611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Fatores</a:t>
            </a: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que </a:t>
            </a:r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prolongam</a:t>
            </a:r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 a </a:t>
            </a:r>
            <a:r>
              <a:rPr lang="en-US" sz="4000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vida</a:t>
            </a:r>
            <a:endParaRPr lang="en-US" sz="4000" dirty="0" smtClean="0">
              <a:latin typeface="Calibri" panose="020F05020202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9307" y="2018501"/>
            <a:ext cx="86117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Assistência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Médica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- 10%</a:t>
            </a:r>
          </a:p>
          <a:p>
            <a:pPr marL="685800" indent="-685800" algn="ctr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Genética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- 17%</a:t>
            </a:r>
          </a:p>
          <a:p>
            <a:pPr marL="685800" indent="-685800" algn="ctr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Meio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Ambiente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- 20%</a:t>
            </a:r>
          </a:p>
          <a:p>
            <a:pPr marL="685800" indent="-685800" algn="ctr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Estilo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de Vida - 53%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655374" y="6277971"/>
            <a:ext cx="2215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Stanford University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9619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9307" y="1265597"/>
            <a:ext cx="8611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ESTILO DE VIDA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9307" y="2714544"/>
            <a:ext cx="86117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É A GESTÃO DO PRAZER</a:t>
            </a:r>
          </a:p>
          <a:p>
            <a:pPr algn="ctr">
              <a:lnSpc>
                <a:spcPct val="150000"/>
              </a:lnSpc>
              <a:buClr>
                <a:schemeClr val="tx1"/>
              </a:buClr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 DA FELICIDADE.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425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lha">
  <a:themeElements>
    <a:clrScheme name="Malha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F4B54B"/>
      </a:accent1>
      <a:accent2>
        <a:srgbClr val="A2C84E"/>
      </a:accent2>
      <a:accent3>
        <a:srgbClr val="4BC298"/>
      </a:accent3>
      <a:accent4>
        <a:srgbClr val="4CB5D3"/>
      </a:accent4>
      <a:accent5>
        <a:srgbClr val="9167E3"/>
      </a:accent5>
      <a:accent6>
        <a:srgbClr val="E05073"/>
      </a:accent6>
      <a:hlink>
        <a:srgbClr val="E19520"/>
      </a:hlink>
      <a:folHlink>
        <a:srgbClr val="E8B15D"/>
      </a:folHlink>
    </a:clrScheme>
    <a:fontScheme name="Malha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alh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DD1DAD52-B525-46B5-8E87-60EE23581B9C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TM03457485[[fn=Malha]]</Template>
  <TotalTime>75</TotalTime>
  <Words>497</Words>
  <Application>Microsoft Office PowerPoint</Application>
  <PresentationFormat>Apresentação na tela (4:3)</PresentationFormat>
  <Paragraphs>129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3" baseType="lpstr">
      <vt:lpstr>Algerian</vt:lpstr>
      <vt:lpstr>Arial</vt:lpstr>
      <vt:lpstr>Calibri</vt:lpstr>
      <vt:lpstr>Century Gothic</vt:lpstr>
      <vt:lpstr>Wingdings</vt:lpstr>
      <vt:lpstr>Malha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Fernando Linos</dc:creator>
  <cp:lastModifiedBy>Fernando Linos</cp:lastModifiedBy>
  <cp:revision>9</cp:revision>
  <dcterms:created xsi:type="dcterms:W3CDTF">2018-09-23T19:19:37Z</dcterms:created>
  <dcterms:modified xsi:type="dcterms:W3CDTF">2018-09-23T21:22:36Z</dcterms:modified>
</cp:coreProperties>
</file>